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0" r:id="rId1"/>
  </p:sldMasterIdLst>
  <p:notesMasterIdLst>
    <p:notesMasterId r:id="rId55"/>
  </p:notesMasterIdLst>
  <p:handoutMasterIdLst>
    <p:handoutMasterId r:id="rId56"/>
  </p:handoutMasterIdLst>
  <p:sldIdLst>
    <p:sldId id="346" r:id="rId2"/>
    <p:sldId id="682" r:id="rId3"/>
    <p:sldId id="688" r:id="rId4"/>
    <p:sldId id="687" r:id="rId5"/>
    <p:sldId id="684" r:id="rId6"/>
    <p:sldId id="685" r:id="rId7"/>
    <p:sldId id="2789" r:id="rId8"/>
    <p:sldId id="2444" r:id="rId9"/>
    <p:sldId id="2785" r:id="rId10"/>
    <p:sldId id="2488" r:id="rId11"/>
    <p:sldId id="2486" r:id="rId12"/>
    <p:sldId id="2786" r:id="rId13"/>
    <p:sldId id="2493" r:id="rId14"/>
    <p:sldId id="2490" r:id="rId15"/>
    <p:sldId id="2499" r:id="rId16"/>
    <p:sldId id="2494" r:id="rId17"/>
    <p:sldId id="2492" r:id="rId18"/>
    <p:sldId id="2787" r:id="rId19"/>
    <p:sldId id="2495" r:id="rId20"/>
    <p:sldId id="2480" r:id="rId21"/>
    <p:sldId id="2503" r:id="rId22"/>
    <p:sldId id="2485" r:id="rId23"/>
    <p:sldId id="2502" r:id="rId24"/>
    <p:sldId id="2496" r:id="rId25"/>
    <p:sldId id="2479" r:id="rId26"/>
    <p:sldId id="2500" r:id="rId27"/>
    <p:sldId id="2788" r:id="rId28"/>
    <p:sldId id="2783" r:id="rId29"/>
    <p:sldId id="2491" r:id="rId30"/>
    <p:sldId id="1922" r:id="rId31"/>
    <p:sldId id="1232" r:id="rId32"/>
    <p:sldId id="2548" r:id="rId33"/>
    <p:sldId id="2719" r:id="rId34"/>
    <p:sldId id="2727" r:id="rId35"/>
    <p:sldId id="2459" r:id="rId36"/>
    <p:sldId id="2723" r:id="rId37"/>
    <p:sldId id="2781" r:id="rId38"/>
    <p:sldId id="2780" r:id="rId39"/>
    <p:sldId id="553" r:id="rId40"/>
    <p:sldId id="2518" r:id="rId41"/>
    <p:sldId id="2484" r:id="rId42"/>
    <p:sldId id="2428" r:id="rId43"/>
    <p:sldId id="2429" r:id="rId44"/>
    <p:sldId id="2487" r:id="rId45"/>
    <p:sldId id="2431" r:id="rId46"/>
    <p:sldId id="2782" r:id="rId47"/>
    <p:sldId id="2728" r:id="rId48"/>
    <p:sldId id="2489" r:id="rId49"/>
    <p:sldId id="2784" r:id="rId50"/>
    <p:sldId id="2724" r:id="rId51"/>
    <p:sldId id="2725" r:id="rId52"/>
    <p:sldId id="2498" r:id="rId53"/>
    <p:sldId id="2551" r:id="rId54"/>
  </p:sldIdLst>
  <p:sldSz cx="9144000" cy="6858000" type="screen4x3"/>
  <p:notesSz cx="6799263" cy="9929813"/>
  <p:defaultTextStyle>
    <a:defPPr>
      <a:defRPr lang="fr-FR"/>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orient="horz" pos="799" userDrawn="1">
          <p15:clr>
            <a:srgbClr val="A4A3A4"/>
          </p15:clr>
        </p15:guide>
        <p15:guide id="3" orient="horz" pos="3974" userDrawn="1">
          <p15:clr>
            <a:srgbClr val="A4A3A4"/>
          </p15:clr>
        </p15:guide>
        <p15:guide id="4" orient="horz" pos="2160" userDrawn="1">
          <p15:clr>
            <a:srgbClr val="A4A3A4"/>
          </p15:clr>
        </p15:guide>
        <p15:guide id="5" pos="158" userDrawn="1">
          <p15:clr>
            <a:srgbClr val="A4A3A4"/>
          </p15:clr>
        </p15:guide>
        <p15:guide id="6" pos="5602" userDrawn="1">
          <p15:clr>
            <a:srgbClr val="A4A3A4"/>
          </p15:clr>
        </p15:guide>
        <p15:guide id="7" pos="3394" userDrawn="1">
          <p15:clr>
            <a:srgbClr val="A4A3A4"/>
          </p15:clr>
        </p15:guide>
        <p15:guide id="8" pos="5284" userDrawn="1">
          <p15:clr>
            <a:srgbClr val="A4A3A4"/>
          </p15:clr>
        </p15:guide>
        <p15:guide id="9" pos="431" userDrawn="1">
          <p15:clr>
            <a:srgbClr val="A4A3A4"/>
          </p15:clr>
        </p15:guide>
        <p15:guide id="10" pos="2971" userDrawn="1">
          <p15:clr>
            <a:srgbClr val="A4A3A4"/>
          </p15:clr>
        </p15:guide>
      </p15:sldGuideLst>
    </p:ext>
    <p:ext uri="{2D200454-40CA-4A62-9FC3-DE9A4176ACB9}">
      <p15:notesGuideLst xmlns:p15="http://schemas.microsoft.com/office/powerpoint/2012/main">
        <p15:guide id="1" orient="horz" pos="3145" userDrawn="1">
          <p15:clr>
            <a:srgbClr val="A4A3A4"/>
          </p15:clr>
        </p15:guide>
        <p15:guide id="2" pos="2101" userDrawn="1">
          <p15:clr>
            <a:srgbClr val="A4A3A4"/>
          </p15:clr>
        </p15:guide>
        <p15:guide id="3" orient="horz" pos="3128"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avier Timbeau" initials="XT" lastIdx="11" clrIdx="0"/>
  <p:cmAuthor id="2" name="Eric HEYER" initials="E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2A2E"/>
    <a:srgbClr val="FF3300"/>
    <a:srgbClr val="FFFFFF"/>
    <a:srgbClr val="5F5F5F"/>
    <a:srgbClr val="969696"/>
    <a:srgbClr val="EAAD00"/>
    <a:srgbClr val="E9B701"/>
    <a:srgbClr val="FEC802"/>
    <a:srgbClr val="D6B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7616" autoAdjust="0"/>
  </p:normalViewPr>
  <p:slideViewPr>
    <p:cSldViewPr>
      <p:cViewPr varScale="1">
        <p:scale>
          <a:sx n="157" d="100"/>
          <a:sy n="157" d="100"/>
        </p:scale>
        <p:origin x="1796" y="84"/>
      </p:cViewPr>
      <p:guideLst>
        <p:guide orient="horz" pos="391"/>
        <p:guide orient="horz" pos="799"/>
        <p:guide orient="horz" pos="3974"/>
        <p:guide orient="horz" pos="2160"/>
        <p:guide pos="158"/>
        <p:guide pos="5602"/>
        <p:guide pos="3394"/>
        <p:guide pos="5284"/>
        <p:guide pos="431"/>
        <p:guide pos="2971"/>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2712" y="-90"/>
      </p:cViewPr>
      <p:guideLst>
        <p:guide orient="horz" pos="3145"/>
        <p:guide pos="2101"/>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04" cy="496491"/>
          </a:xfrm>
          <a:prstGeom prst="rect">
            <a:avLst/>
          </a:prstGeom>
        </p:spPr>
        <p:txBody>
          <a:bodyPr vert="horz" lIns="91749" tIns="45874" rIns="91749" bIns="45874"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52067" y="0"/>
            <a:ext cx="2945604" cy="496491"/>
          </a:xfrm>
          <a:prstGeom prst="rect">
            <a:avLst/>
          </a:prstGeom>
        </p:spPr>
        <p:txBody>
          <a:bodyPr vert="horz" lIns="91749" tIns="45874" rIns="91749" bIns="45874" rtlCol="0"/>
          <a:lstStyle>
            <a:lvl1pPr algn="r" fontAlgn="auto">
              <a:spcBef>
                <a:spcPts val="0"/>
              </a:spcBef>
              <a:spcAft>
                <a:spcPts val="0"/>
              </a:spcAft>
              <a:defRPr sz="1200">
                <a:latin typeface="+mn-lt"/>
              </a:defRPr>
            </a:lvl1pPr>
          </a:lstStyle>
          <a:p>
            <a:pPr>
              <a:defRPr/>
            </a:pPr>
            <a:fld id="{A2E2A6C6-88CC-4128-A9AE-6B81CB57A72C}" type="datetimeFigureOut">
              <a:rPr lang="fr-FR"/>
              <a:pPr>
                <a:defRPr/>
              </a:pPr>
              <a:t>15/10/2024</a:t>
            </a:fld>
            <a:endParaRPr lang="fr-FR"/>
          </a:p>
        </p:txBody>
      </p:sp>
      <p:sp>
        <p:nvSpPr>
          <p:cNvPr id="4" name="Espace réservé du pied de page 3"/>
          <p:cNvSpPr>
            <a:spLocks noGrp="1"/>
          </p:cNvSpPr>
          <p:nvPr>
            <p:ph type="ftr" sz="quarter" idx="2"/>
          </p:nvPr>
        </p:nvSpPr>
        <p:spPr>
          <a:xfrm>
            <a:off x="0" y="9431734"/>
            <a:ext cx="2945604" cy="496491"/>
          </a:xfrm>
          <a:prstGeom prst="rect">
            <a:avLst/>
          </a:prstGeom>
        </p:spPr>
        <p:txBody>
          <a:bodyPr vert="horz" lIns="91749" tIns="45874" rIns="91749" bIns="45874"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52067" y="9431734"/>
            <a:ext cx="2945604" cy="496491"/>
          </a:xfrm>
          <a:prstGeom prst="rect">
            <a:avLst/>
          </a:prstGeom>
        </p:spPr>
        <p:txBody>
          <a:bodyPr vert="horz" lIns="91749" tIns="45874" rIns="91749" bIns="45874" rtlCol="0" anchor="b"/>
          <a:lstStyle>
            <a:lvl1pPr algn="r" fontAlgn="auto">
              <a:spcBef>
                <a:spcPts val="0"/>
              </a:spcBef>
              <a:spcAft>
                <a:spcPts val="0"/>
              </a:spcAft>
              <a:defRPr sz="1200">
                <a:latin typeface="+mn-lt"/>
              </a:defRPr>
            </a:lvl1pPr>
          </a:lstStyle>
          <a:p>
            <a:pPr>
              <a:defRPr/>
            </a:pPr>
            <a:fld id="{8A7AF6F8-CF9B-4E30-A4CD-1B31A34FA2AA}" type="slidenum">
              <a:rPr lang="fr-FR"/>
              <a:pPr>
                <a:defRPr/>
              </a:pPr>
              <a:t>‹N°›</a:t>
            </a:fld>
            <a:endParaRPr lang="fr-FR"/>
          </a:p>
        </p:txBody>
      </p:sp>
    </p:spTree>
    <p:extLst>
      <p:ext uri="{BB962C8B-B14F-4D97-AF65-F5344CB8AC3E}">
        <p14:creationId xmlns:p14="http://schemas.microsoft.com/office/powerpoint/2010/main" val="2186284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04" cy="496491"/>
          </a:xfrm>
          <a:prstGeom prst="rect">
            <a:avLst/>
          </a:prstGeom>
        </p:spPr>
        <p:txBody>
          <a:bodyPr vert="horz" lIns="91749" tIns="45874" rIns="91749" bIns="45874"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2067" y="0"/>
            <a:ext cx="2945604" cy="496491"/>
          </a:xfrm>
          <a:prstGeom prst="rect">
            <a:avLst/>
          </a:prstGeom>
        </p:spPr>
        <p:txBody>
          <a:bodyPr vert="horz" lIns="91749" tIns="45874" rIns="91749" bIns="45874" rtlCol="0"/>
          <a:lstStyle>
            <a:lvl1pPr algn="r" fontAlgn="auto">
              <a:spcBef>
                <a:spcPts val="0"/>
              </a:spcBef>
              <a:spcAft>
                <a:spcPts val="0"/>
              </a:spcAft>
              <a:defRPr sz="1200">
                <a:latin typeface="+mn-lt"/>
              </a:defRPr>
            </a:lvl1pPr>
          </a:lstStyle>
          <a:p>
            <a:pPr>
              <a:defRPr/>
            </a:pPr>
            <a:fld id="{FB53DD93-00F3-4CC4-BD79-76233B1ACBDA}" type="datetimeFigureOut">
              <a:rPr lang="fr-FR"/>
              <a:pPr>
                <a:defRPr/>
              </a:pPr>
              <a:t>15/10/2024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749" tIns="45874" rIns="91749" bIns="45874" rtlCol="0" anchor="ctr"/>
          <a:lstStyle/>
          <a:p>
            <a:pPr lvl="0"/>
            <a:endParaRPr lang="fr-FR" noProof="0"/>
          </a:p>
        </p:txBody>
      </p:sp>
      <p:sp>
        <p:nvSpPr>
          <p:cNvPr id="5" name="Espace réservé des commentaires 4"/>
          <p:cNvSpPr>
            <a:spLocks noGrp="1"/>
          </p:cNvSpPr>
          <p:nvPr>
            <p:ph type="body" sz="quarter" idx="3"/>
          </p:nvPr>
        </p:nvSpPr>
        <p:spPr>
          <a:xfrm>
            <a:off x="680249" y="4716661"/>
            <a:ext cx="5438773" cy="4468416"/>
          </a:xfrm>
          <a:prstGeom prst="rect">
            <a:avLst/>
          </a:prstGeom>
        </p:spPr>
        <p:txBody>
          <a:bodyPr vert="horz" lIns="91749" tIns="45874" rIns="91749" bIns="45874"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1734"/>
            <a:ext cx="2945604" cy="496491"/>
          </a:xfrm>
          <a:prstGeom prst="rect">
            <a:avLst/>
          </a:prstGeom>
        </p:spPr>
        <p:txBody>
          <a:bodyPr vert="horz" lIns="91749" tIns="45874" rIns="91749" bIns="45874"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067" y="9431734"/>
            <a:ext cx="2945604" cy="496491"/>
          </a:xfrm>
          <a:prstGeom prst="rect">
            <a:avLst/>
          </a:prstGeom>
        </p:spPr>
        <p:txBody>
          <a:bodyPr vert="horz" lIns="91749" tIns="45874" rIns="91749" bIns="45874" rtlCol="0" anchor="b"/>
          <a:lstStyle>
            <a:lvl1pPr algn="r" fontAlgn="auto">
              <a:spcBef>
                <a:spcPts val="0"/>
              </a:spcBef>
              <a:spcAft>
                <a:spcPts val="0"/>
              </a:spcAft>
              <a:defRPr sz="1200">
                <a:latin typeface="+mn-lt"/>
              </a:defRPr>
            </a:lvl1pPr>
          </a:lstStyle>
          <a:p>
            <a:pPr>
              <a:defRPr/>
            </a:pPr>
            <a:fld id="{BBB5B394-7B67-4FC1-9BAD-1430EB2222F0}" type="slidenum">
              <a:rPr lang="fr-FR"/>
              <a:pPr>
                <a:defRPr/>
              </a:pPr>
              <a:t>‹N°›</a:t>
            </a:fld>
            <a:endParaRPr lang="fr-FR"/>
          </a:p>
        </p:txBody>
      </p:sp>
    </p:spTree>
    <p:extLst>
      <p:ext uri="{BB962C8B-B14F-4D97-AF65-F5344CB8AC3E}">
        <p14:creationId xmlns:p14="http://schemas.microsoft.com/office/powerpoint/2010/main" val="2204218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localhost:5975/contenu/france/PBFrance2409.html?capabilities=1&amp;host=http%3A%2F%2F127.0.0.1%3A39069#tbl-evolemploiFR"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Glissement annuel du PIB, composition de la croissance depuis 1 an.</a:t>
            </a:r>
          </a:p>
          <a:p>
            <a:r>
              <a:rPr lang="fr-FR" dirty="0"/>
              <a:t>Deux surprises, </a:t>
            </a:r>
            <a:r>
              <a:rPr lang="fr-FR" dirty="0" err="1"/>
              <a:t>comext</a:t>
            </a:r>
            <a:r>
              <a:rPr lang="fr-FR" dirty="0"/>
              <a:t>, redressement ok mais pas aussi important.</a:t>
            </a:r>
          </a:p>
          <a:p>
            <a:r>
              <a:rPr lang="fr-FR" dirty="0"/>
              <a:t>Deuxième compo positive, les dépenses des APU qui rentrent dans le calcul de la VA. Annonces en début 2024 d’ajustement budgétaire 10 + 10, pourtant conso et </a:t>
            </a:r>
            <a:r>
              <a:rPr lang="fr-FR" dirty="0" err="1"/>
              <a:t>fbcf</a:t>
            </a:r>
            <a:r>
              <a:rPr lang="fr-FR" dirty="0"/>
              <a:t> publiques dynamiques.</a:t>
            </a:r>
          </a:p>
          <a:p>
            <a:r>
              <a:rPr lang="fr-FR" dirty="0"/>
              <a:t>Les deux facteurs qui pèsent sur l’économie: le premier depuis deux ans</a:t>
            </a:r>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30</a:t>
            </a:fld>
            <a:endParaRPr lang="fr-FR"/>
          </a:p>
        </p:txBody>
      </p:sp>
    </p:spTree>
    <p:extLst>
      <p:ext uri="{BB962C8B-B14F-4D97-AF65-F5344CB8AC3E}">
        <p14:creationId xmlns:p14="http://schemas.microsoft.com/office/powerpoint/2010/main" val="63479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Selon nos prévisions, le taux d'épargne resterait élevé jusqu'à la fin de l'année 2024 (17,8 %), avant de se réduire au cours de l'année 2025, sous l'effet notamment du fort repli de l'inflation et la baisse des taux d'intérêt. </a:t>
            </a:r>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45</a:t>
            </a:fld>
            <a:endParaRPr lang="fr-FR"/>
          </a:p>
        </p:txBody>
      </p:sp>
    </p:spTree>
    <p:extLst>
      <p:ext uri="{BB962C8B-B14F-4D97-AF65-F5344CB8AC3E}">
        <p14:creationId xmlns:p14="http://schemas.microsoft.com/office/powerpoint/2010/main" val="168200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b="1" dirty="0"/>
              <a:t>Évolution du taux de marge :</a:t>
            </a:r>
            <a:endParaRPr lang="fr-FR" dirty="0"/>
          </a:p>
          <a:p>
            <a:pPr>
              <a:buFont typeface="Arial" panose="020B0604020202020204" pitchFamily="34" charset="0"/>
              <a:buChar char="•"/>
            </a:pPr>
            <a:r>
              <a:rPr lang="fr-FR" b="1" dirty="0"/>
              <a:t>Hausse modérée du taux de marge</a:t>
            </a:r>
            <a:r>
              <a:rPr lang="fr-FR" dirty="0"/>
              <a:t> : La productivité du travail augmenterait plus rapidement que les salaires réels, dans un contexte de normalisation de l'inflation. Cela permettrait aux entreprises de voir une légère hausse de leur taux de marge, atteignant 31,3 % de la valeur ajoutée fin 2025, soit une augmentation de 0,5 point par rapport au niveau actuel.</a:t>
            </a:r>
          </a:p>
          <a:p>
            <a:r>
              <a:rPr lang="fr-FR" b="1" dirty="0"/>
              <a:t>Évolution du taux d’investissement :</a:t>
            </a:r>
            <a:endParaRPr lang="fr-FR" dirty="0"/>
          </a:p>
          <a:p>
            <a:pPr>
              <a:buFont typeface="Arial" panose="020B0604020202020204" pitchFamily="34" charset="0"/>
              <a:buChar char="•"/>
            </a:pPr>
            <a:r>
              <a:rPr lang="fr-FR" b="1" dirty="0"/>
              <a:t>Poursuite de la baisse de l'investissement</a:t>
            </a:r>
            <a:r>
              <a:rPr lang="fr-FR" dirty="0"/>
              <a:t> : L’investissement des entreprises diminuerait de 1,4 % en 2024 et de 0,7 % en 2025. Cette baisse s'explique par :</a:t>
            </a:r>
          </a:p>
          <a:p>
            <a:pPr marL="742950" lvl="1" indent="-285750">
              <a:buFont typeface="Arial" panose="020B0604020202020204" pitchFamily="34" charset="0"/>
              <a:buChar char="•"/>
            </a:pPr>
            <a:r>
              <a:rPr lang="fr-FR" dirty="0"/>
              <a:t>Des perspectives de demande atone en 2025.</a:t>
            </a:r>
          </a:p>
          <a:p>
            <a:pPr marL="742950" lvl="1" indent="-285750">
              <a:buFont typeface="Arial" panose="020B0604020202020204" pitchFamily="34" charset="0"/>
              <a:buChar char="•"/>
            </a:pPr>
            <a:r>
              <a:rPr lang="fr-FR" dirty="0"/>
              <a:t>Une hausse de la fiscalité et une possible réduction des aides aux entreprises.</a:t>
            </a:r>
          </a:p>
          <a:p>
            <a:pPr marL="742950" lvl="1" indent="-285750">
              <a:buFont typeface="Arial" panose="020B0604020202020204" pitchFamily="34" charset="0"/>
              <a:buChar char="•"/>
            </a:pPr>
            <a:r>
              <a:rPr lang="fr-FR" dirty="0"/>
              <a:t>L'incertitude politique et un contexte économique fragile marqué par un nombre record de faillites d’entreprises, principalement des micro-entreprises.</a:t>
            </a:r>
          </a:p>
          <a:p>
            <a:pPr marL="742950" lvl="1" indent="-285750">
              <a:buFont typeface="Arial" panose="020B0604020202020204" pitchFamily="34" charset="0"/>
              <a:buChar char="•"/>
            </a:pPr>
            <a:r>
              <a:rPr lang="fr-FR" dirty="0"/>
              <a:t>coût de l'endettement reste élevé, à 4,65 %, croissance du crédit aux entreprises encore faible</a:t>
            </a:r>
          </a:p>
          <a:p>
            <a:pPr>
              <a:buFont typeface="Arial" panose="020B0604020202020204" pitchFamily="34" charset="0"/>
              <a:buChar char="•"/>
            </a:pPr>
            <a:r>
              <a:rPr lang="fr-FR" b="1" dirty="0"/>
              <a:t>Incertitudes fiscales</a:t>
            </a:r>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47</a:t>
            </a:fld>
            <a:endParaRPr lang="fr-FR"/>
          </a:p>
        </p:txBody>
      </p:sp>
    </p:spTree>
    <p:extLst>
      <p:ext uri="{BB962C8B-B14F-4D97-AF65-F5344CB8AC3E}">
        <p14:creationId xmlns:p14="http://schemas.microsoft.com/office/powerpoint/2010/main" val="329840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b="0" i="0" dirty="0">
                <a:solidFill>
                  <a:srgbClr val="343A40"/>
                </a:solidFill>
                <a:effectLst/>
                <a:highlight>
                  <a:srgbClr val="FFFFFF"/>
                </a:highlight>
                <a:latin typeface="Open Sans" pitchFamily="2" charset="0"/>
              </a:rPr>
              <a:t>La réduction des soutiens publics aux entreprises, après la sortie du « quoi qu’il en coûte », et le retour de la durée du travail à son niveau de 2019 devraient compenser une partie des pertes de productivité d’ici la fin de notre horizon de prévision (un quart). L’emploi salarié marquera un coup d’arrêt en 2024, avec la suppression de 31 000 emplois au second semestre. Malgré les mesures mises en œuvre, la politique de l’emploi devrait peser sur le marché du travail, entraînant une réduction globale de 64 000 emplois. En 2025, les destructions d’emploi devraient se concentrer dans la seconde moitié de l’année, en grande partie en raison de la baisse des entrées en apprentissage, qui sont fortement concentrées entre août et octobre. L’évolution anticipée de l’activité ne soutiendrait que modérément les créations d’emplois (+25 000), largement insuffisant pour contrer l’impact de l’atténuation des effets du soutien public (PGE) depuis 2020. Au total, l’emploi diminuerait de 0,4 %, soit environ 130 000 destructions d’emploi (</a:t>
            </a:r>
            <a:r>
              <a:rPr lang="fr-FR" b="0" i="0" u="sng" dirty="0">
                <a:effectLst/>
                <a:highlight>
                  <a:srgbClr val="FFFFFF"/>
                </a:highlight>
                <a:latin typeface="Open Sans" pitchFamily="2" charset="0"/>
                <a:hlinkClick r:id="rId3"/>
              </a:rPr>
              <a:t>tableau 6</a:t>
            </a:r>
            <a:r>
              <a:rPr lang="fr-FR" b="0" i="0" dirty="0">
                <a:solidFill>
                  <a:srgbClr val="343A40"/>
                </a:solidFill>
                <a:effectLst/>
                <a:highlight>
                  <a:srgbClr val="FFFFFF"/>
                </a:highlight>
                <a:latin typeface="Open Sans" pitchFamily="2" charset="0"/>
              </a:rPr>
              <a:t>), un ajustement ne permettant pas de clore le cycle de productivité.</a:t>
            </a:r>
          </a:p>
          <a:p>
            <a:endParaRPr lang="fr-FR" b="0" i="0" dirty="0">
              <a:solidFill>
                <a:srgbClr val="343A40"/>
              </a:solidFill>
              <a:effectLst/>
              <a:highlight>
                <a:srgbClr val="FFFFFF"/>
              </a:highlight>
              <a:latin typeface="Open Sans" pitchFamily="2" charset="0"/>
            </a:endParaRPr>
          </a:p>
          <a:p>
            <a:endParaRPr lang="fr-FR" b="0" i="0" dirty="0">
              <a:solidFill>
                <a:srgbClr val="343A40"/>
              </a:solidFill>
              <a:effectLst/>
              <a:highlight>
                <a:srgbClr val="FFFFFF"/>
              </a:highlight>
              <a:latin typeface="Open Sans" pitchFamily="2" charset="0"/>
            </a:endParaRPr>
          </a:p>
          <a:p>
            <a:endParaRPr lang="fr-FR" b="0" i="0" dirty="0">
              <a:solidFill>
                <a:srgbClr val="343A40"/>
              </a:solidFill>
              <a:effectLst/>
              <a:highlight>
                <a:srgbClr val="FFFFFF"/>
              </a:highlight>
              <a:latin typeface="Open Sans" pitchFamily="2" charset="0"/>
            </a:endParaRPr>
          </a:p>
          <a:p>
            <a:r>
              <a:rPr lang="fr-FR" b="0" i="0" dirty="0">
                <a:solidFill>
                  <a:srgbClr val="343A40"/>
                </a:solidFill>
                <a:effectLst/>
                <a:highlight>
                  <a:srgbClr val="FFFFFF"/>
                </a:highlight>
                <a:latin typeface="Open Sans" pitchFamily="2" charset="0"/>
              </a:rPr>
              <a:t>Compte tenu de notre scénario d’emploi et une population active quasi stable au second semestre, nous prévoyons une légère hausse du taux de chômage à la fin de l’année. Le taux de chômage atteindrait 7,5 % fin 202 et 7,9 % fin 2025. Cette prévision intègre les dernières projections de population active de l’Insee faisant suite à l’entrée en vigueur, en septembre 2023, de la réforme des retraites actant un décalage progressif de l’âge de départ et une hausse de la durée de cotisations. La réforme contribue à hauteur de 0,6 point à l’augmentation de la population active entre 2023 et 2025, ce qui signifie qu’elle compense largement la baisse de la population active en dehors de cette réforme que l’on aurait eu sans la réforme.</a:t>
            </a:r>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51</a:t>
            </a:fld>
            <a:endParaRPr lang="fr-FR"/>
          </a:p>
        </p:txBody>
      </p:sp>
    </p:spTree>
    <p:extLst>
      <p:ext uri="{BB962C8B-B14F-4D97-AF65-F5344CB8AC3E}">
        <p14:creationId xmlns:p14="http://schemas.microsoft.com/office/powerpoint/2010/main" val="6208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53</a:t>
            </a:fld>
            <a:endParaRPr lang="fr-FR"/>
          </a:p>
        </p:txBody>
      </p:sp>
    </p:spTree>
    <p:extLst>
      <p:ext uri="{BB962C8B-B14F-4D97-AF65-F5344CB8AC3E}">
        <p14:creationId xmlns:p14="http://schemas.microsoft.com/office/powerpoint/2010/main" val="341250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latin typeface="Gill Sans MT" panose="020B0502020104020203" pitchFamily="34" charset="0"/>
              </a:rPr>
              <a:t>Des permis de construire et des mises en chantier à leur plus bas niveau historique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latin typeface="Gill Sans MT" panose="020B0502020104020203" pitchFamily="34" charset="0"/>
              </a:rPr>
              <a:t>Des enquêtes de conjoncture de nouveau orientées (légèrement) à la hausse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latin typeface="Gill Sans MT" panose="020B0502020104020203" pitchFamily="34" charset="0"/>
              </a:rPr>
              <a:t>Des taux de crédit à l’habitat qui commencent (légèrement) à baisser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latin typeface="Gill Sans MT" panose="020B0502020104020203" pitchFamily="34" charset="0"/>
              </a:rPr>
              <a:t>Des volumes de crédits à l’habitat qui se redressent (légèrement)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latin typeface="Gill Sans MT" panose="020B05020201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latin typeface="Gill Sans MT" panose="020B05020201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31</a:t>
            </a:fld>
            <a:endParaRPr lang="fr-FR"/>
          </a:p>
        </p:txBody>
      </p:sp>
    </p:spTree>
    <p:extLst>
      <p:ext uri="{BB962C8B-B14F-4D97-AF65-F5344CB8AC3E}">
        <p14:creationId xmlns:p14="http://schemas.microsoft.com/office/powerpoint/2010/main" val="277759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croissance économique française devrait atteindre </a:t>
            </a:r>
            <a:r>
              <a:rPr lang="fr-FR" b="1" dirty="0"/>
              <a:t>1,1 %</a:t>
            </a:r>
            <a:r>
              <a:rPr lang="fr-FR" dirty="0"/>
              <a:t> en moyenne annuelle en </a:t>
            </a:r>
            <a:r>
              <a:rPr lang="fr-FR" b="1" dirty="0"/>
              <a:t>2024</a:t>
            </a:r>
            <a:r>
              <a:rPr lang="fr-FR" dirty="0"/>
              <a:t>, une révision à la hausse de </a:t>
            </a:r>
            <a:r>
              <a:rPr lang="fr-FR" b="1" dirty="0"/>
              <a:t>0,6 point</a:t>
            </a:r>
            <a:r>
              <a:rPr lang="fr-FR" dirty="0"/>
              <a:t> par rapport aux prévisions d'avril 2023. Cette amélioration est due à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1" dirty="0"/>
              <a:t>1. Révision des comptes de 2023</a:t>
            </a:r>
            <a:r>
              <a:rPr lang="fr-FR" dirty="0"/>
              <a:t> : L'acquis de croissance pour 2024 a été relevé de </a:t>
            </a:r>
            <a:r>
              <a:rPr lang="fr-FR" b="1" dirty="0"/>
              <a:t>0,3 point</a:t>
            </a:r>
            <a:r>
              <a:rPr lang="fr-FR" dirty="0"/>
              <a:t>.</a:t>
            </a:r>
          </a:p>
          <a:p>
            <a:endParaRPr lang="fr-FR" dirty="0"/>
          </a:p>
          <a:p>
            <a:pPr>
              <a:buFont typeface="+mj-lt"/>
              <a:buNone/>
            </a:pPr>
            <a:r>
              <a:rPr lang="fr-FR" b="1" dirty="0"/>
              <a:t>2. Trajectoire budgétaire différente</a:t>
            </a:r>
            <a:r>
              <a:rPr lang="fr-FR" dirty="0"/>
              <a:t> : Le déficit public est prévu à </a:t>
            </a:r>
            <a:r>
              <a:rPr lang="fr-FR" b="1" dirty="0"/>
              <a:t>6,1 %</a:t>
            </a:r>
            <a:r>
              <a:rPr lang="fr-FR" dirty="0"/>
              <a:t> du PIB en 2024, contre </a:t>
            </a:r>
            <a:r>
              <a:rPr lang="fr-FR" b="1" dirty="0"/>
              <a:t>5,1 %</a:t>
            </a:r>
            <a:r>
              <a:rPr lang="fr-FR" dirty="0"/>
              <a:t> prévu dans le Programme de Stabilité, en raison de mesures budgétaires non mises en œuvre et d'une augmentation des dépenses des collectivités locales.</a:t>
            </a:r>
          </a:p>
          <a:p>
            <a:pPr>
              <a:buFont typeface="+mj-lt"/>
              <a:buNone/>
            </a:pPr>
            <a:r>
              <a:rPr lang="fr-FR" b="1" dirty="0"/>
              <a:t>3. Impact de l'incertitude politique</a:t>
            </a:r>
            <a:r>
              <a:rPr lang="fr-FR" dirty="0"/>
              <a:t> : La dissolution et les incertitudes économiques réduiraient la croissance de </a:t>
            </a:r>
            <a:r>
              <a:rPr lang="fr-FR" b="1" dirty="0"/>
              <a:t>-0,1 point</a:t>
            </a:r>
            <a:r>
              <a:rPr lang="fr-FR" dirty="0"/>
              <a:t> en 2024.</a:t>
            </a:r>
          </a:p>
          <a:p>
            <a:pPr>
              <a:buFont typeface="+mj-lt"/>
              <a:buNone/>
            </a:pPr>
            <a:endParaRPr lang="fr-FR" dirty="0"/>
          </a:p>
          <a:p>
            <a:r>
              <a:rPr lang="fr-FR" dirty="0"/>
              <a:t>Pour </a:t>
            </a:r>
            <a:r>
              <a:rPr lang="fr-FR" b="1" dirty="0"/>
              <a:t>2025</a:t>
            </a:r>
            <a:r>
              <a:rPr lang="fr-FR" dirty="0"/>
              <a:t>, la croissance est attendue à </a:t>
            </a:r>
            <a:r>
              <a:rPr lang="fr-FR" b="1" dirty="0"/>
              <a:t>0,8 %</a:t>
            </a:r>
            <a:r>
              <a:rPr lang="fr-FR" dirty="0"/>
              <a:t>, limitée par la suppression des boucliers tarifaires et de nouveaux ajustements budgétaires prévus (estimés à </a:t>
            </a:r>
            <a:r>
              <a:rPr lang="fr-FR" b="1" dirty="0"/>
              <a:t>60 milliards d’euros</a:t>
            </a:r>
            <a:r>
              <a:rPr lang="fr-FR" dirty="0"/>
              <a:t>).</a:t>
            </a:r>
          </a:p>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34</a:t>
            </a:fld>
            <a:endParaRPr lang="fr-FR"/>
          </a:p>
        </p:txBody>
      </p:sp>
    </p:spTree>
    <p:extLst>
      <p:ext uri="{BB962C8B-B14F-4D97-AF65-F5344CB8AC3E}">
        <p14:creationId xmlns:p14="http://schemas.microsoft.com/office/powerpoint/2010/main" val="305570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36</a:t>
            </a:fld>
            <a:endParaRPr lang="fr-FR"/>
          </a:p>
        </p:txBody>
      </p:sp>
    </p:spTree>
    <p:extLst>
      <p:ext uri="{BB962C8B-B14F-4D97-AF65-F5344CB8AC3E}">
        <p14:creationId xmlns:p14="http://schemas.microsoft.com/office/powerpoint/2010/main" val="415597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BB5B394-7B67-4FC1-9BAD-1430EB2222F0}" type="slidenum">
              <a:rPr lang="fr-FR" smtClean="0"/>
              <a:pPr>
                <a:defRPr/>
              </a:pPr>
              <a:t>39</a:t>
            </a:fld>
            <a:endParaRPr lang="fr-FR" dirty="0"/>
          </a:p>
        </p:txBody>
      </p:sp>
    </p:spTree>
    <p:extLst>
      <p:ext uri="{BB962C8B-B14F-4D97-AF65-F5344CB8AC3E}">
        <p14:creationId xmlns:p14="http://schemas.microsoft.com/office/powerpoint/2010/main" val="5829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40</a:t>
            </a:fld>
            <a:endParaRPr lang="fr-FR"/>
          </a:p>
        </p:txBody>
      </p:sp>
    </p:spTree>
    <p:extLst>
      <p:ext uri="{BB962C8B-B14F-4D97-AF65-F5344CB8AC3E}">
        <p14:creationId xmlns:p14="http://schemas.microsoft.com/office/powerpoint/2010/main" val="383325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r>
              <a:rPr lang="fr-FR" kern="0" dirty="0">
                <a:latin typeface="Gill Sans MT" panose="020B0502020104020203" pitchFamily="34" charset="0"/>
              </a:rPr>
              <a:t>acquis de croissance au T3 :conso ménages 0,2%, IPI </a:t>
            </a:r>
            <a:r>
              <a:rPr lang="fr-FR" kern="0" dirty="0" err="1">
                <a:latin typeface="Gill Sans MT" panose="020B0502020104020203" pitchFamily="34" charset="0"/>
              </a:rPr>
              <a:t>manuf</a:t>
            </a:r>
            <a:r>
              <a:rPr lang="fr-FR" kern="0" dirty="0">
                <a:latin typeface="Gill Sans MT" panose="020B0502020104020203" pitchFamily="34" charset="0"/>
              </a:rPr>
              <a:t> 0.6%, </a:t>
            </a:r>
            <a:r>
              <a:rPr lang="fr-FR" kern="0" dirty="0" err="1">
                <a:latin typeface="Gill Sans MT" panose="020B0502020104020203" pitchFamily="34" charset="0"/>
              </a:rPr>
              <a:t>immat</a:t>
            </a:r>
            <a:r>
              <a:rPr lang="fr-FR" kern="0" dirty="0">
                <a:latin typeface="Gill Sans MT" panose="020B0502020104020203" pitchFamily="34" charset="0"/>
              </a:rPr>
              <a:t> -7.1%</a:t>
            </a:r>
          </a:p>
          <a:p>
            <a:r>
              <a:rPr lang="fr-FR" kern="0" dirty="0">
                <a:latin typeface="Gill Sans MT" panose="020B0502020104020203" pitchFamily="34" charset="0"/>
              </a:rPr>
              <a:t>Indicateurs de climat des affaires et confiance des ménages toujours en deçà de moyenne de LT.</a:t>
            </a:r>
          </a:p>
          <a:p>
            <a:endParaRPr lang="fr-FR" kern="0" dirty="0">
              <a:latin typeface="Gill Sans MT" panose="020B0502020104020203" pitchFamily="34" charset="0"/>
            </a:endParaRPr>
          </a:p>
          <a:p>
            <a:r>
              <a:rPr lang="fr-FR" kern="0" dirty="0">
                <a:latin typeface="Gill Sans MT" panose="020B0502020104020203" pitchFamily="34" charset="0"/>
              </a:rPr>
              <a:t>Un effet JO important au T3 2024 : +0,3 % selon l’INSEE</a:t>
            </a:r>
          </a:p>
          <a:p>
            <a:pPr lvl="1"/>
            <a:r>
              <a:rPr lang="fr-FR" kern="0" dirty="0">
                <a:latin typeface="Gill Sans MT" panose="020B0502020104020203" pitchFamily="34" charset="0"/>
              </a:rPr>
              <a:t>Effet billetterie et droits TV (peu d’effets liés au tourisme)</a:t>
            </a:r>
          </a:p>
          <a:p>
            <a:endParaRPr lang="fr-FR" kern="0" dirty="0">
              <a:latin typeface="Gill Sans MT" panose="020B05020201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Pour l'année 2025, l'activité serait principalement tirée par la consommation des ménages (+1,1% en 2025 après 0,6 % en 2024), la consommation publique (0,1 % en 2025 contre 1,5 % en 2024) étant au contraire un frein à la croissance en raison du plan d'ajustement budgétaire prévu.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Le commerce extérieur poursuivrait son redressement, bien qu'à un moindre rythme qu'en 2024.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En revanche, l'investissement des ménages continue à peser sur la croissance en 2025, même si la situation s'améliorerait progressivement.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Enfin, si la baisse des taux est une bouffée d'oxygène pour les entreprises et les ménages, leurs investissements restent cependant contraints par: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 une demande relativement atone, avec un pouvoir d'achat qui stagne.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 des mesures fiscales et budgétaires restrictives ainsi qu'une incertitude politique qui peuvent amener les agents économiques à reporter certains projets d'investissement.</a:t>
            </a:r>
          </a:p>
          <a:p>
            <a:endParaRPr lang="fr-FR" kern="0" dirty="0">
              <a:latin typeface="Gill Sans MT" panose="020B0502020104020203" pitchFamily="34"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41</a:t>
            </a:fld>
            <a:endParaRPr lang="fr-FR"/>
          </a:p>
        </p:txBody>
      </p:sp>
    </p:spTree>
    <p:extLst>
      <p:ext uri="{BB962C8B-B14F-4D97-AF65-F5344CB8AC3E}">
        <p14:creationId xmlns:p14="http://schemas.microsoft.com/office/powerpoint/2010/main" val="364787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2024, la hausse de l'indice des prix à la consommation (IPC) serait en moyenne à 2 %, les prix de l'alimentaire et de l'énergie ne contribuant que pour 0,3 point à l'inflation sur l'année alors que ces deux composantes (représentant environ 25 % de la pondération de l'IPC) ont contribué pour 3,1 points en 2022 et 2,4 points en 2023. </a:t>
            </a:r>
          </a:p>
          <a:p>
            <a:r>
              <a:rPr lang="fr-FR" dirty="0"/>
              <a:t>En 2025, la progression de l'IPC s'établirait à 1,5 % en moyenne annuelle, ces deux composantes ayant un effet nul sur la variation des prix. La baisse des prix de l'énergie, avec une baisse attendue des tarifs de l'électricité en février 2025, contribuerait à réduire l'inflation de -0,15 point en 2025.</a:t>
            </a:r>
          </a:p>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43</a:t>
            </a:fld>
            <a:endParaRPr lang="fr-FR"/>
          </a:p>
        </p:txBody>
      </p:sp>
    </p:spTree>
    <p:extLst>
      <p:ext uri="{BB962C8B-B14F-4D97-AF65-F5344CB8AC3E}">
        <p14:creationId xmlns:p14="http://schemas.microsoft.com/office/powerpoint/2010/main" val="337379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r>
              <a:rPr lang="fr-FR" sz="1800" b="1" kern="0" dirty="0">
                <a:latin typeface="Gill Sans MT" panose="020B0502020104020203" pitchFamily="34" charset="0"/>
              </a:rPr>
              <a:t>Une hausse du pouvoir d’achat par unité de consommation (UC) en 2024 (+1,1%)…</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600" kern="0" dirty="0">
                <a:latin typeface="Gill Sans MT" panose="020B0502020104020203" pitchFamily="34" charset="0"/>
              </a:rPr>
              <a:t>Soutenue par la hausse des salaires réels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600" kern="0" dirty="0">
                <a:latin typeface="Gill Sans MT" panose="020B0502020104020203" pitchFamily="34" charset="0"/>
              </a:rPr>
              <a:t>la revalorisation des retraites (janvier) et des prestations sociales (en avril) </a:t>
            </a:r>
          </a:p>
          <a:p>
            <a:r>
              <a:rPr lang="fr-FR" sz="1800" b="1" kern="0" dirty="0">
                <a:latin typeface="Gill Sans MT" panose="020B0502020104020203" pitchFamily="34" charset="0"/>
              </a:rPr>
              <a:t>… avant une stagnation en 2025 malgré la hausse des salaires réels.</a:t>
            </a:r>
            <a:endParaRPr lang="fr-FR" sz="1800" kern="0" dirty="0">
              <a:latin typeface="Gill Sans MT" panose="020B0502020104020203" pitchFamily="34" charset="0"/>
            </a:endParaRPr>
          </a:p>
          <a:p>
            <a:r>
              <a:rPr lang="fr-FR" sz="1600" kern="0" dirty="0">
                <a:latin typeface="Gill Sans MT" panose="020B0502020104020203" pitchFamily="34" charset="0"/>
              </a:rPr>
              <a:t>Faible dynamisme des prestations, </a:t>
            </a:r>
            <a:r>
              <a:rPr lang="fr-FR" sz="1600" dirty="0"/>
              <a:t>avec notamment le report de l'indexation des retraites à juillet</a:t>
            </a:r>
            <a:endParaRPr lang="fr-FR" sz="1600" kern="0" dirty="0">
              <a:latin typeface="Gill Sans MT" panose="020B0502020104020203" pitchFamily="34" charset="0"/>
            </a:endParaRPr>
          </a:p>
          <a:p>
            <a:r>
              <a:rPr lang="fr-FR" sz="1600" kern="0" dirty="0">
                <a:latin typeface="Gill Sans MT" panose="020B0502020104020203" pitchFamily="34" charset="0"/>
              </a:rPr>
              <a:t>contraction de l’emploi et </a:t>
            </a:r>
          </a:p>
          <a:p>
            <a:r>
              <a:rPr lang="fr-FR" sz="1600" kern="0" dirty="0">
                <a:latin typeface="Gill Sans MT" panose="020B0502020104020203" pitchFamily="34" charset="0"/>
              </a:rPr>
              <a:t>baisse des revenus du patrimoine (baisse des taux et dividendes…)</a:t>
            </a:r>
          </a:p>
          <a:p>
            <a:endParaRPr lang="fr-FR" dirty="0"/>
          </a:p>
          <a:p>
            <a:r>
              <a:rPr lang="fr-FR" dirty="0"/>
              <a:t>Les salaires réels augmenteraient ainsi de 0,5 % en 2024 et 0,7 % en 2025 sans que cela pèse sur le taux de marge des entreprises en raison du redressement des gains de productivité. </a:t>
            </a:r>
          </a:p>
          <a:p>
            <a:r>
              <a:rPr lang="fr-FR" dirty="0"/>
              <a:t>Ce rattrapage permet d'améliorer le pouvoir d'achat des salariés. </a:t>
            </a:r>
          </a:p>
          <a:p>
            <a:r>
              <a:rPr lang="fr-FR" dirty="0"/>
              <a:t>Pour autant, le salaire réel ne reviendrait en 2025 qu'à son niveau de 2019.</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BBB5B394-7B67-4FC1-9BAD-1430EB2222F0}" type="slidenum">
              <a:rPr lang="fr-FR" smtClean="0"/>
              <a:pPr>
                <a:defRPr/>
              </a:pPr>
              <a:t>44</a:t>
            </a:fld>
            <a:endParaRPr lang="fr-FR"/>
          </a:p>
        </p:txBody>
      </p:sp>
    </p:spTree>
    <p:extLst>
      <p:ext uri="{BB962C8B-B14F-4D97-AF65-F5344CB8AC3E}">
        <p14:creationId xmlns:p14="http://schemas.microsoft.com/office/powerpoint/2010/main" val="1108453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14"/>
          <p:cNvSpPr>
            <a:spLocks noChangeArrowheads="1"/>
          </p:cNvSpPr>
          <p:nvPr userDrawn="1"/>
        </p:nvSpPr>
        <p:spPr bwMode="auto">
          <a:xfrm>
            <a:off x="-7558" y="908720"/>
            <a:ext cx="9151557" cy="5040560"/>
          </a:xfrm>
          <a:prstGeom prst="rect">
            <a:avLst/>
          </a:prstGeom>
          <a:solidFill>
            <a:srgbClr val="A22A2E"/>
          </a:solidFill>
          <a:ln w="9525">
            <a:noFill/>
            <a:miter lim="800000"/>
            <a:headEnd/>
            <a:tailEnd/>
          </a:ln>
          <a:effectLst/>
        </p:spPr>
        <p:txBody>
          <a:bodyPr wrap="none" anchor="ctr"/>
          <a:lstStyle/>
          <a:p>
            <a:pPr algn="ctr">
              <a:defRPr/>
            </a:pPr>
            <a:endParaRPr lang="fr-FR" sz="1200"/>
          </a:p>
        </p:txBody>
      </p:sp>
      <p:sp>
        <p:nvSpPr>
          <p:cNvPr id="4" name="Text Box 16"/>
          <p:cNvSpPr txBox="1">
            <a:spLocks noChangeArrowheads="1"/>
          </p:cNvSpPr>
          <p:nvPr userDrawn="1"/>
        </p:nvSpPr>
        <p:spPr bwMode="auto">
          <a:xfrm>
            <a:off x="1835151" y="2492376"/>
            <a:ext cx="5832475" cy="276999"/>
          </a:xfrm>
          <a:prstGeom prst="rect">
            <a:avLst/>
          </a:prstGeom>
          <a:noFill/>
          <a:ln w="9525">
            <a:noFill/>
            <a:miter lim="800000"/>
            <a:headEnd/>
            <a:tailEnd/>
          </a:ln>
          <a:effectLst/>
        </p:spPr>
        <p:txBody>
          <a:bodyPr>
            <a:spAutoFit/>
          </a:bodyPr>
          <a:lstStyle/>
          <a:p>
            <a:pPr>
              <a:spcBef>
                <a:spcPct val="50000"/>
              </a:spcBef>
              <a:defRPr/>
            </a:pPr>
            <a:endParaRPr lang="fr-FR" sz="1200"/>
          </a:p>
        </p:txBody>
      </p:sp>
      <p:sp>
        <p:nvSpPr>
          <p:cNvPr id="5" name="Rectangle 20"/>
          <p:cNvSpPr>
            <a:spLocks noChangeArrowheads="1"/>
          </p:cNvSpPr>
          <p:nvPr userDrawn="1"/>
        </p:nvSpPr>
        <p:spPr bwMode="auto">
          <a:xfrm>
            <a:off x="-7557" y="-26315"/>
            <a:ext cx="9151557" cy="647700"/>
          </a:xfrm>
          <a:prstGeom prst="rect">
            <a:avLst/>
          </a:prstGeom>
          <a:solidFill>
            <a:schemeClr val="bg1"/>
          </a:solidFill>
          <a:ln w="9525">
            <a:noFill/>
            <a:miter lim="800000"/>
            <a:headEnd/>
            <a:tailEnd/>
          </a:ln>
          <a:effectLst/>
        </p:spPr>
        <p:txBody>
          <a:bodyPr wrap="none" anchor="ctr"/>
          <a:lstStyle/>
          <a:p>
            <a:pPr>
              <a:defRPr/>
            </a:pPr>
            <a:endParaRPr lang="fr-FR" sz="1200"/>
          </a:p>
        </p:txBody>
      </p:sp>
      <p:sp>
        <p:nvSpPr>
          <p:cNvPr id="6" name="Rectangle 21"/>
          <p:cNvSpPr>
            <a:spLocks noChangeArrowheads="1"/>
          </p:cNvSpPr>
          <p:nvPr userDrawn="1"/>
        </p:nvSpPr>
        <p:spPr bwMode="auto">
          <a:xfrm>
            <a:off x="-7557" y="6210300"/>
            <a:ext cx="9151557" cy="647700"/>
          </a:xfrm>
          <a:prstGeom prst="rect">
            <a:avLst/>
          </a:prstGeom>
          <a:solidFill>
            <a:schemeClr val="bg1"/>
          </a:solidFill>
          <a:ln w="9525">
            <a:noFill/>
            <a:miter lim="800000"/>
            <a:headEnd/>
            <a:tailEnd/>
          </a:ln>
          <a:effectLst/>
        </p:spPr>
        <p:txBody>
          <a:bodyPr wrap="none" anchor="ctr"/>
          <a:lstStyle/>
          <a:p>
            <a:pPr>
              <a:defRPr/>
            </a:pPr>
            <a:endParaRPr lang="fr-FR" sz="1200"/>
          </a:p>
        </p:txBody>
      </p:sp>
      <p:sp>
        <p:nvSpPr>
          <p:cNvPr id="7" name="Rectangle 18"/>
          <p:cNvSpPr>
            <a:spLocks noChangeArrowheads="1"/>
          </p:cNvSpPr>
          <p:nvPr userDrawn="1"/>
        </p:nvSpPr>
        <p:spPr bwMode="auto">
          <a:xfrm>
            <a:off x="250825" y="6093296"/>
            <a:ext cx="4572000" cy="600164"/>
          </a:xfrm>
          <a:prstGeom prst="rect">
            <a:avLst/>
          </a:prstGeom>
          <a:noFill/>
          <a:ln w="9525">
            <a:noFill/>
            <a:miter lim="800000"/>
            <a:headEnd/>
            <a:tailEnd/>
          </a:ln>
          <a:effectLst/>
        </p:spPr>
        <p:txBody>
          <a:bodyPr>
            <a:spAutoFit/>
          </a:bodyPr>
          <a:lstStyle/>
          <a:p>
            <a:pPr>
              <a:defRPr/>
            </a:pPr>
            <a:r>
              <a:rPr lang="fr-FR" sz="1100" b="1" dirty="0">
                <a:latin typeface="Calibri" pitchFamily="34" charset="0"/>
              </a:rPr>
              <a:t>observatoire français des conjonctures économiques</a:t>
            </a:r>
          </a:p>
          <a:p>
            <a:pPr>
              <a:defRPr/>
            </a:pPr>
            <a:r>
              <a:rPr lang="fr-FR" sz="1100" b="1" dirty="0">
                <a:solidFill>
                  <a:srgbClr val="969696"/>
                </a:solidFill>
                <a:latin typeface="Calibri" pitchFamily="34" charset="0"/>
              </a:rPr>
              <a:t>centre de recherche en économie de Sciences Po</a:t>
            </a:r>
            <a:endParaRPr lang="fr-FR" sz="1100" dirty="0">
              <a:solidFill>
                <a:srgbClr val="969696"/>
              </a:solidFill>
              <a:latin typeface="Calibri" pitchFamily="34" charset="0"/>
            </a:endParaRPr>
          </a:p>
          <a:p>
            <a:pPr>
              <a:defRPr/>
            </a:pPr>
            <a:r>
              <a:rPr lang="fr-FR" sz="1100" b="1">
                <a:solidFill>
                  <a:srgbClr val="A22A2E"/>
                </a:solidFill>
                <a:latin typeface="Calibri" pitchFamily="34" charset="0"/>
              </a:rPr>
              <a:t>www.ofce.sciences-po.fr</a:t>
            </a:r>
            <a:endParaRPr lang="fr-FR" sz="1100" b="1" dirty="0">
              <a:solidFill>
                <a:srgbClr val="A22A2E"/>
              </a:solidFill>
              <a:latin typeface="Calibri" pitchFamily="34" charset="0"/>
            </a:endParaRPr>
          </a:p>
        </p:txBody>
      </p:sp>
      <p:sp>
        <p:nvSpPr>
          <p:cNvPr id="33802" name="Rectangle 17"/>
          <p:cNvSpPr>
            <a:spLocks noGrp="1" noChangeArrowheads="1"/>
          </p:cNvSpPr>
          <p:nvPr>
            <p:ph type="ctrTitle"/>
          </p:nvPr>
        </p:nvSpPr>
        <p:spPr>
          <a:xfrm>
            <a:off x="687388" y="2060577"/>
            <a:ext cx="7772400" cy="1470025"/>
          </a:xfrm>
        </p:spPr>
        <p:txBody>
          <a:bodyPr/>
          <a:lstStyle>
            <a:lvl1pPr>
              <a:defRPr sz="2400" b="1" smtClean="0">
                <a:solidFill>
                  <a:schemeClr val="bg1"/>
                </a:solidFill>
                <a:latin typeface="Stone Sans"/>
                <a:cs typeface="Stone Sans"/>
              </a:defRPr>
            </a:lvl1pPr>
          </a:lstStyle>
          <a:p>
            <a:r>
              <a:rPr lang="fr-FR" dirty="0"/>
              <a:t>Cliquez pour modifier le style du titre</a:t>
            </a:r>
          </a:p>
        </p:txBody>
      </p:sp>
      <p:pic>
        <p:nvPicPr>
          <p:cNvPr id="10"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662" y="188640"/>
            <a:ext cx="8707115" cy="53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9144000" cy="436563"/>
          </a:xfrm>
          <a:prstGeom prst="rect">
            <a:avLst/>
          </a:prstGeom>
          <a:solidFill>
            <a:srgbClr val="A22A2E"/>
          </a:solidFill>
          <a:ln w="9525">
            <a:noFill/>
            <a:miter lim="800000"/>
            <a:headEnd/>
            <a:tailEnd/>
          </a:ln>
          <a:effectLst/>
        </p:spPr>
        <p:txBody>
          <a:bodyPr wrap="none" anchor="ctr"/>
          <a:lstStyle/>
          <a:p>
            <a:pPr>
              <a:defRPr/>
            </a:pPr>
            <a:endParaRPr lang="fr-FR" sz="1800" b="1" dirty="0">
              <a:solidFill>
                <a:srgbClr val="A22A2E"/>
              </a:solidFill>
            </a:endParaRPr>
          </a:p>
        </p:txBody>
      </p:sp>
      <p:sp>
        <p:nvSpPr>
          <p:cNvPr id="5" name="Rectangle 20"/>
          <p:cNvSpPr>
            <a:spLocks noChangeArrowheads="1"/>
          </p:cNvSpPr>
          <p:nvPr userDrawn="1"/>
        </p:nvSpPr>
        <p:spPr bwMode="auto">
          <a:xfrm>
            <a:off x="0" y="6499227"/>
            <a:ext cx="9144000" cy="358775"/>
          </a:xfrm>
          <a:prstGeom prst="rect">
            <a:avLst/>
          </a:prstGeom>
          <a:solidFill>
            <a:srgbClr val="A22A2E"/>
          </a:solidFill>
          <a:ln w="9525">
            <a:noFill/>
            <a:miter lim="800000"/>
            <a:headEnd/>
            <a:tailEnd/>
          </a:ln>
          <a:effectLst/>
        </p:spPr>
        <p:txBody>
          <a:bodyPr wrap="none" anchor="ctr"/>
          <a:lstStyle/>
          <a:p>
            <a:pPr>
              <a:defRPr/>
            </a:pPr>
            <a:endParaRPr lang="fr-FR" sz="750" dirty="0">
              <a:solidFill>
                <a:srgbClr val="B2B2B2"/>
              </a:solidFill>
              <a:latin typeface="Calibri" pitchFamily="34" charset="0"/>
              <a:cs typeface="Calibri" pitchFamily="34" charset="0"/>
            </a:endParaRPr>
          </a:p>
        </p:txBody>
      </p:sp>
      <p:pic>
        <p:nvPicPr>
          <p:cNvPr id="6" name="Picture 25" descr="Logo_blanc"/>
          <p:cNvPicPr>
            <a:picLocks noChangeAspect="1" noChangeArrowheads="1"/>
          </p:cNvPicPr>
          <p:nvPr userDrawn="1"/>
        </p:nvPicPr>
        <p:blipFill>
          <a:blip r:embed="rId2" cstate="print"/>
          <a:srcRect/>
          <a:stretch>
            <a:fillRect/>
          </a:stretch>
        </p:blipFill>
        <p:spPr bwMode="auto">
          <a:xfrm>
            <a:off x="8021639" y="5986465"/>
            <a:ext cx="727075" cy="358775"/>
          </a:xfrm>
          <a:prstGeom prst="rect">
            <a:avLst/>
          </a:prstGeom>
          <a:noFill/>
          <a:ln w="9525">
            <a:noFill/>
            <a:miter lim="800000"/>
            <a:headEnd/>
            <a:tailEnd/>
          </a:ln>
        </p:spPr>
      </p:pic>
      <p:sp>
        <p:nvSpPr>
          <p:cNvPr id="3" name="Espace réservé du contenu 2"/>
          <p:cNvSpPr>
            <a:spLocks noGrp="1"/>
          </p:cNvSpPr>
          <p:nvPr>
            <p:ph idx="1"/>
          </p:nvPr>
        </p:nvSpPr>
        <p:spPr>
          <a:xfrm>
            <a:off x="250825" y="692698"/>
            <a:ext cx="8713788" cy="5522387"/>
          </a:xfrm>
        </p:spPr>
        <p:txBody>
          <a:bodyPr/>
          <a:lstStyle>
            <a:lvl1pPr marL="257175" indent="-257175">
              <a:buClr>
                <a:srgbClr val="FF3300"/>
              </a:buClr>
              <a:buFont typeface="Wingdings" panose="05000000000000000000" pitchFamily="2" charset="2"/>
              <a:buChar char="q"/>
              <a:defRPr sz="1600">
                <a:latin typeface="Stone Sans"/>
                <a:cs typeface="Stone Sans"/>
              </a:defRPr>
            </a:lvl1pPr>
            <a:lvl2pPr>
              <a:buClr>
                <a:srgbClr val="FF3300"/>
              </a:buClr>
              <a:defRPr sz="1400">
                <a:latin typeface="Stone Sans"/>
                <a:cs typeface="Stone Sans"/>
              </a:defRPr>
            </a:lvl2pPr>
            <a:lvl3pPr>
              <a:buClr>
                <a:schemeClr val="tx1">
                  <a:lumMod val="50000"/>
                  <a:lumOff val="50000"/>
                </a:schemeClr>
              </a:buClr>
              <a:defRPr sz="1200">
                <a:latin typeface="Stone Sans"/>
                <a:cs typeface="Stone Sans"/>
              </a:defRPr>
            </a:lvl3pPr>
            <a:lvl4pPr>
              <a:buClr>
                <a:schemeClr val="tx1">
                  <a:lumMod val="75000"/>
                  <a:lumOff val="25000"/>
                </a:schemeClr>
              </a:buClr>
              <a:defRPr sz="1000">
                <a:latin typeface="Stone Sans"/>
                <a:cs typeface="Stone Sans"/>
              </a:defRPr>
            </a:lvl4pPr>
            <a:lvl5pPr>
              <a:buClr>
                <a:schemeClr val="tx1">
                  <a:lumMod val="75000"/>
                  <a:lumOff val="25000"/>
                </a:schemeClr>
              </a:buClr>
              <a:defRPr sz="1000">
                <a:latin typeface="Stone Sans"/>
                <a:cs typeface="Stone San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7"/>
          <p:cNvSpPr>
            <a:spLocks noGrp="1"/>
          </p:cNvSpPr>
          <p:nvPr>
            <p:ph type="title"/>
          </p:nvPr>
        </p:nvSpPr>
        <p:spPr>
          <a:xfrm>
            <a:off x="250826" y="2"/>
            <a:ext cx="8713787" cy="479425"/>
          </a:xfrm>
        </p:spPr>
        <p:txBody>
          <a:bodyPr/>
          <a:lstStyle>
            <a:lvl1pPr>
              <a:defRPr sz="1800" b="1">
                <a:solidFill>
                  <a:schemeClr val="bg1"/>
                </a:solidFill>
                <a:latin typeface="Stone Sans"/>
                <a:cs typeface="Stone Sans"/>
              </a:defRPr>
            </a:lvl1pPr>
          </a:lstStyle>
          <a:p>
            <a:r>
              <a:rPr lang="fr-FR" dirty="0"/>
              <a:t>Cliquez pour modifier le style du titre</a:t>
            </a:r>
          </a:p>
        </p:txBody>
      </p:sp>
      <p:pic>
        <p:nvPicPr>
          <p:cNvPr id="2050" name="Picture 2" descr="C:\Users\Blot\AppData\Local\Microsoft\Windows\Temporary Internet Files\Content.Outlook\0B4BCPMS\LOGO_blanc_diap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9246" y="6515100"/>
            <a:ext cx="857250" cy="34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179389" y="1052513"/>
            <a:ext cx="8713787"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7" name="Rectangle 17"/>
          <p:cNvSpPr>
            <a:spLocks noGrp="1" noChangeArrowheads="1"/>
          </p:cNvSpPr>
          <p:nvPr>
            <p:ph type="title"/>
          </p:nvPr>
        </p:nvSpPr>
        <p:spPr bwMode="auto">
          <a:xfrm>
            <a:off x="179389" y="69852"/>
            <a:ext cx="8713787" cy="479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Lst>
  <p:hf sldNum="0" hdr="0" dt="0"/>
  <p:txStyles>
    <p:titleStyle>
      <a:lvl1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5pPr>
      <a:lvl6pPr marL="342900" algn="l" rtl="0" eaLnBrk="1" fontAlgn="base" hangingPunct="1">
        <a:spcBef>
          <a:spcPct val="0"/>
        </a:spcBef>
        <a:spcAft>
          <a:spcPct val="0"/>
        </a:spcAft>
        <a:defRPr sz="1500" b="1">
          <a:solidFill>
            <a:schemeClr val="bg1"/>
          </a:solidFill>
          <a:latin typeface="Arial" charset="0"/>
        </a:defRPr>
      </a:lvl6pPr>
      <a:lvl7pPr marL="685800" algn="l" rtl="0" eaLnBrk="1" fontAlgn="base" hangingPunct="1">
        <a:spcBef>
          <a:spcPct val="0"/>
        </a:spcBef>
        <a:spcAft>
          <a:spcPct val="0"/>
        </a:spcAft>
        <a:defRPr sz="1500" b="1">
          <a:solidFill>
            <a:schemeClr val="bg1"/>
          </a:solidFill>
          <a:latin typeface="Arial" charset="0"/>
        </a:defRPr>
      </a:lvl7pPr>
      <a:lvl8pPr marL="1028700" algn="l" rtl="0" eaLnBrk="1" fontAlgn="base" hangingPunct="1">
        <a:spcBef>
          <a:spcPct val="0"/>
        </a:spcBef>
        <a:spcAft>
          <a:spcPct val="0"/>
        </a:spcAft>
        <a:defRPr sz="1500" b="1">
          <a:solidFill>
            <a:schemeClr val="bg1"/>
          </a:solidFill>
          <a:latin typeface="Arial" charset="0"/>
        </a:defRPr>
      </a:lvl8pPr>
      <a:lvl9pPr marL="1371600" algn="l" rtl="0" eaLnBrk="1" fontAlgn="base" hangingPunct="1">
        <a:spcBef>
          <a:spcPct val="0"/>
        </a:spcBef>
        <a:spcAft>
          <a:spcPct val="0"/>
        </a:spcAft>
        <a:defRPr sz="1500" b="1">
          <a:solidFill>
            <a:schemeClr val="bg1"/>
          </a:solidFill>
          <a:latin typeface="Arial" charset="0"/>
        </a:defRPr>
      </a:lvl9pPr>
    </p:titleStyle>
    <p:bodyStyle>
      <a:lvl1pPr marL="257175" indent="-257175" algn="l" rtl="0" eaLnBrk="0" fontAlgn="base" hangingPunct="0">
        <a:spcBef>
          <a:spcPct val="20000"/>
        </a:spcBef>
        <a:spcAft>
          <a:spcPct val="0"/>
        </a:spcAft>
        <a:buClr>
          <a:schemeClr val="bg2"/>
        </a:buClr>
        <a:buSzPct val="75000"/>
        <a:buFont typeface="Wingdings" pitchFamily="2" charset="2"/>
        <a:buChar char="n"/>
        <a:defRPr b="1">
          <a:solidFill>
            <a:srgbClr val="5F5F5F"/>
          </a:solidFill>
          <a:latin typeface="Calibri" pitchFamily="34" charset="0"/>
          <a:ea typeface="Calibri" pitchFamily="34" charset="0"/>
          <a:cs typeface="Calibri" pitchFamily="34" charset="0"/>
        </a:defRPr>
      </a:lvl1pPr>
      <a:lvl2pPr marL="557213" indent="-214313" algn="l" rtl="0" eaLnBrk="0" fontAlgn="base" hangingPunct="0">
        <a:spcBef>
          <a:spcPct val="20000"/>
        </a:spcBef>
        <a:spcAft>
          <a:spcPct val="0"/>
        </a:spcAft>
        <a:buClr>
          <a:schemeClr val="accent2"/>
        </a:buClr>
        <a:buSzPct val="80000"/>
        <a:buFont typeface="Wingdings" pitchFamily="2" charset="2"/>
        <a:buChar char="¨"/>
        <a:defRPr sz="1200">
          <a:solidFill>
            <a:srgbClr val="5F5F5F"/>
          </a:solidFill>
          <a:latin typeface="Calibri" pitchFamily="34" charset="0"/>
          <a:ea typeface="Calibri" pitchFamily="34" charset="0"/>
          <a:cs typeface="Calibri" pitchFamily="34" charset="0"/>
        </a:defRPr>
      </a:lvl2pPr>
      <a:lvl3pPr marL="857250" indent="-171450" algn="l" rtl="0" eaLnBrk="0" fontAlgn="base" hangingPunct="0">
        <a:spcBef>
          <a:spcPct val="20000"/>
        </a:spcBef>
        <a:spcAft>
          <a:spcPct val="0"/>
        </a:spcAft>
        <a:buClr>
          <a:schemeClr val="bg2"/>
        </a:buClr>
        <a:buSzPct val="65000"/>
        <a:buFont typeface="Wingdings" pitchFamily="2" charset="2"/>
        <a:buChar char="n"/>
        <a:defRPr sz="1050">
          <a:solidFill>
            <a:srgbClr val="5F5F5F"/>
          </a:solidFill>
          <a:latin typeface="Calibri" pitchFamily="34" charset="0"/>
          <a:ea typeface="Calibri" pitchFamily="34" charset="0"/>
          <a:cs typeface="Calibri" pitchFamily="34" charset="0"/>
        </a:defRPr>
      </a:lvl3pPr>
      <a:lvl4pPr marL="1200150" indent="-171450" algn="l" rtl="0" eaLnBrk="0" fontAlgn="base" hangingPunct="0">
        <a:spcBef>
          <a:spcPct val="20000"/>
        </a:spcBef>
        <a:spcAft>
          <a:spcPct val="0"/>
        </a:spcAft>
        <a:buClr>
          <a:schemeClr val="accent2"/>
        </a:buClr>
        <a:buSzPct val="70000"/>
        <a:buFont typeface="Wingdings" pitchFamily="2" charset="2"/>
        <a:buChar char="¨"/>
        <a:defRPr sz="900">
          <a:solidFill>
            <a:srgbClr val="5F5F5F"/>
          </a:solidFill>
          <a:latin typeface="Calibri" pitchFamily="34" charset="0"/>
          <a:ea typeface="Calibri" pitchFamily="34" charset="0"/>
          <a:cs typeface="Calibri" pitchFamily="34" charset="0"/>
        </a:defRPr>
      </a:lvl4pPr>
      <a:lvl5pPr marL="1543050" indent="-171450" algn="l" rtl="0" eaLnBrk="0" fontAlgn="base" hangingPunct="0">
        <a:spcBef>
          <a:spcPct val="20000"/>
        </a:spcBef>
        <a:spcAft>
          <a:spcPct val="0"/>
        </a:spcAft>
        <a:buClr>
          <a:schemeClr val="bg2"/>
        </a:buClr>
        <a:buFont typeface="Wingdings" pitchFamily="2" charset="2"/>
        <a:buChar char="§"/>
        <a:defRPr sz="825">
          <a:solidFill>
            <a:srgbClr val="5F5F5F"/>
          </a:solidFill>
          <a:latin typeface="Calibri" pitchFamily="34" charset="0"/>
          <a:ea typeface="Calibri" pitchFamily="34" charset="0"/>
          <a:cs typeface="Calibri" pitchFamily="34" charset="0"/>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c.heyer@ofce.sciences-po.fr" TargetMode="External"/><Relationship Id="rId2" Type="http://schemas.openxmlformats.org/officeDocument/2006/relationships/hyperlink" Target="mailto:xavier.timbeau@ofce.sciences-po.fr" TargetMode="External"/><Relationship Id="rId1" Type="http://schemas.openxmlformats.org/officeDocument/2006/relationships/slideLayout" Target="../slideLayouts/slideLayout1.xml"/><Relationship Id="rId4" Type="http://schemas.openxmlformats.org/officeDocument/2006/relationships/hyperlink" Target="mailto:christophe.blot@ofce.sciences-po.f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ric.heyer@ofce.sciences-po.fr" TargetMode="External"/><Relationship Id="rId2" Type="http://schemas.openxmlformats.org/officeDocument/2006/relationships/hyperlink" Target="mailto:xavier.timbeau@ofce.sciences-po.fr" TargetMode="External"/><Relationship Id="rId1" Type="http://schemas.openxmlformats.org/officeDocument/2006/relationships/slideLayout" Target="../slideLayouts/slideLayout1.xml"/><Relationship Id="rId4" Type="http://schemas.openxmlformats.org/officeDocument/2006/relationships/hyperlink" Target="mailto:christophe.blot@ofce.sciences-po.fr"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olicyuncertainty.com/media/EPU_BBD_Mar2016.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olicyuncertainty.com/media/EPU_BBD_Mar2016.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ric.heyer@ofce.sciences-po.fr" TargetMode="External"/><Relationship Id="rId2" Type="http://schemas.openxmlformats.org/officeDocument/2006/relationships/hyperlink" Target="mailto:xavier.timbeau@ofce.sciences-po.fr" TargetMode="External"/><Relationship Id="rId1" Type="http://schemas.openxmlformats.org/officeDocument/2006/relationships/slideLayout" Target="../slideLayouts/slideLayout1.xml"/><Relationship Id="rId4" Type="http://schemas.openxmlformats.org/officeDocument/2006/relationships/hyperlink" Target="mailto:christophe.blot@ofce.sciences-po.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a:xfrm>
            <a:off x="827584" y="1916832"/>
            <a:ext cx="7200800" cy="2116913"/>
          </a:xfrm>
        </p:spPr>
        <p:txBody>
          <a:bodyPr/>
          <a:lstStyle/>
          <a:p>
            <a:pPr>
              <a:defRPr/>
            </a:pPr>
            <a:r>
              <a:rPr lang="fr-FR" dirty="0"/>
              <a:t>Passage de relais</a:t>
            </a:r>
            <a:br>
              <a:rPr lang="fr-FR" dirty="0"/>
            </a:br>
            <a:r>
              <a:rPr lang="fr-FR" sz="1800" b="0" dirty="0">
                <a:latin typeface="Stone Sans"/>
              </a:rPr>
              <a:t>Perspectives pour l’économie mondiale et la zone euro 2024-2025</a:t>
            </a:r>
            <a:br>
              <a:rPr lang="fr-FR" sz="1400" b="0" dirty="0">
                <a:latin typeface="Stone Sans"/>
              </a:rPr>
            </a:br>
            <a:br>
              <a:rPr lang="fr-FR" sz="1400" b="0" dirty="0">
                <a:latin typeface="Stone Sans"/>
              </a:rPr>
            </a:br>
            <a:br>
              <a:rPr lang="fr-FR" sz="1100" dirty="0">
                <a:latin typeface="Stone Sans"/>
              </a:rPr>
            </a:br>
            <a:r>
              <a:rPr lang="fr-FR" dirty="0"/>
              <a:t>La croissance à l’épreuve du redressement budgétaire</a:t>
            </a:r>
            <a:br>
              <a:rPr lang="fr-FR" b="1" i="0" dirty="0">
                <a:solidFill>
                  <a:srgbClr val="FFFFFF"/>
                </a:solidFill>
                <a:effectLst/>
                <a:latin typeface="Open Sans" panose="020B0606030504020204" pitchFamily="34" charset="0"/>
              </a:rPr>
            </a:br>
            <a:r>
              <a:rPr lang="fr-FR" sz="1800" b="0" dirty="0"/>
              <a:t>Perspectives pour l’économie française 2024-2025</a:t>
            </a:r>
          </a:p>
        </p:txBody>
      </p:sp>
      <p:sp>
        <p:nvSpPr>
          <p:cNvPr id="6146" name="ZoneTexte 2"/>
          <p:cNvSpPr txBox="1">
            <a:spLocks noChangeArrowheads="1"/>
          </p:cNvSpPr>
          <p:nvPr/>
        </p:nvSpPr>
        <p:spPr bwMode="auto">
          <a:xfrm>
            <a:off x="5363766" y="6201932"/>
            <a:ext cx="3780234" cy="707886"/>
          </a:xfrm>
          <a:prstGeom prst="rect">
            <a:avLst/>
          </a:prstGeom>
          <a:noFill/>
          <a:ln w="9525">
            <a:noFill/>
            <a:miter lim="800000"/>
            <a:headEnd/>
            <a:tailEnd/>
          </a:ln>
        </p:spPr>
        <p:txBody>
          <a:bodyPr>
            <a:spAutoFit/>
          </a:bodyPr>
          <a:lstStyle/>
          <a:p>
            <a:pPr algn="r"/>
            <a:r>
              <a:rPr lang="fr-FR" sz="800" dirty="0">
                <a:latin typeface="Stone Sans"/>
                <a:ea typeface="Calibri" pitchFamily="34" charset="0"/>
                <a:cs typeface="Calibri" pitchFamily="34" charset="0"/>
                <a:hlinkClick r:id="rId2"/>
              </a:rPr>
              <a:t>xavier.timbeau@sciencespo.fr</a:t>
            </a:r>
            <a:r>
              <a:rPr lang="fr-FR" sz="800" dirty="0">
                <a:latin typeface="Stone Sans"/>
                <a:ea typeface="Calibri" pitchFamily="34" charset="0"/>
                <a:cs typeface="Calibri" pitchFamily="34" charset="0"/>
              </a:rPr>
              <a:t> – 01 44 18 54 57</a:t>
            </a:r>
          </a:p>
          <a:p>
            <a:pPr algn="r"/>
            <a:r>
              <a:rPr lang="fr-FR" sz="800" dirty="0">
                <a:latin typeface="Stone Sans"/>
                <a:ea typeface="Calibri" pitchFamily="34" charset="0"/>
                <a:cs typeface="Calibri" pitchFamily="34" charset="0"/>
                <a:hlinkClick r:id="rId3"/>
              </a:rPr>
              <a:t>eric.heyer@sciencespo.fr</a:t>
            </a:r>
            <a:r>
              <a:rPr lang="fr-FR" sz="800" dirty="0">
                <a:latin typeface="Stone Sans"/>
                <a:ea typeface="Calibri" pitchFamily="34" charset="0"/>
                <a:cs typeface="Calibri" pitchFamily="34" charset="0"/>
              </a:rPr>
              <a:t> – 01 44 18 54 40</a:t>
            </a:r>
          </a:p>
          <a:p>
            <a:pPr algn="r"/>
            <a:r>
              <a:rPr lang="fr-FR" sz="800" dirty="0">
                <a:latin typeface="Stone Sans"/>
                <a:ea typeface="Calibri" pitchFamily="34" charset="0"/>
                <a:cs typeface="Calibri" pitchFamily="34" charset="0"/>
                <a:hlinkClick r:id="rId4"/>
              </a:rPr>
              <a:t>christophe.blot@sciencespo.fr</a:t>
            </a:r>
            <a:r>
              <a:rPr lang="fr-FR" sz="800" dirty="0">
                <a:latin typeface="Stone Sans"/>
                <a:ea typeface="Calibri" pitchFamily="34" charset="0"/>
                <a:cs typeface="Calibri" pitchFamily="34" charset="0"/>
              </a:rPr>
              <a:t> – 01 44 18 54 21</a:t>
            </a:r>
          </a:p>
          <a:p>
            <a:pPr algn="r"/>
            <a:r>
              <a:rPr lang="fr-FR" sz="800" dirty="0">
                <a:latin typeface="Stone Sans"/>
                <a:ea typeface="Calibri" pitchFamily="34" charset="0"/>
                <a:cs typeface="Calibri" pitchFamily="34" charset="0"/>
                <a:hlinkClick r:id="rId4"/>
              </a:rPr>
              <a:t>mathieu.plane@sciencespo.fr</a:t>
            </a:r>
            <a:r>
              <a:rPr lang="fr-FR" sz="800" dirty="0">
                <a:latin typeface="Stone Sans"/>
                <a:ea typeface="Calibri" pitchFamily="34" charset="0"/>
                <a:cs typeface="Calibri" pitchFamily="34" charset="0"/>
              </a:rPr>
              <a:t> – 01 44 18 54 38</a:t>
            </a:r>
          </a:p>
          <a:p>
            <a:pPr algn="r"/>
            <a:endParaRPr lang="fr-FR" sz="800" dirty="0">
              <a:latin typeface="Stone Sans"/>
              <a:ea typeface="Calibri" pitchFamily="34" charset="0"/>
              <a:cs typeface="Calibri" pitchFamily="34" charset="0"/>
            </a:endParaRPr>
          </a:p>
        </p:txBody>
      </p:sp>
      <p:sp>
        <p:nvSpPr>
          <p:cNvPr id="5" name="Titre 1"/>
          <p:cNvSpPr txBox="1">
            <a:spLocks/>
          </p:cNvSpPr>
          <p:nvPr/>
        </p:nvSpPr>
        <p:spPr bwMode="auto">
          <a:xfrm>
            <a:off x="2627784" y="4365104"/>
            <a:ext cx="6300700" cy="1216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500" b="1" smtClean="0">
                <a:solidFill>
                  <a:schemeClr val="tx1">
                    <a:lumMod val="95000"/>
                    <a:lumOff val="5000"/>
                  </a:schemeClr>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5pPr>
            <a:lvl6pPr marL="342900" algn="l" rtl="0" eaLnBrk="1" fontAlgn="base" hangingPunct="1">
              <a:spcBef>
                <a:spcPct val="0"/>
              </a:spcBef>
              <a:spcAft>
                <a:spcPct val="0"/>
              </a:spcAft>
              <a:defRPr sz="1500" b="1">
                <a:solidFill>
                  <a:schemeClr val="bg1"/>
                </a:solidFill>
                <a:latin typeface="Arial" charset="0"/>
              </a:defRPr>
            </a:lvl6pPr>
            <a:lvl7pPr marL="685800" algn="l" rtl="0" eaLnBrk="1" fontAlgn="base" hangingPunct="1">
              <a:spcBef>
                <a:spcPct val="0"/>
              </a:spcBef>
              <a:spcAft>
                <a:spcPct val="0"/>
              </a:spcAft>
              <a:defRPr sz="1500" b="1">
                <a:solidFill>
                  <a:schemeClr val="bg1"/>
                </a:solidFill>
                <a:latin typeface="Arial" charset="0"/>
              </a:defRPr>
            </a:lvl7pPr>
            <a:lvl8pPr marL="1028700" algn="l" rtl="0" eaLnBrk="1" fontAlgn="base" hangingPunct="1">
              <a:spcBef>
                <a:spcPct val="0"/>
              </a:spcBef>
              <a:spcAft>
                <a:spcPct val="0"/>
              </a:spcAft>
              <a:defRPr sz="1500" b="1">
                <a:solidFill>
                  <a:schemeClr val="bg1"/>
                </a:solidFill>
                <a:latin typeface="Arial" charset="0"/>
              </a:defRPr>
            </a:lvl8pPr>
            <a:lvl9pPr marL="1371600" algn="l" rtl="0" eaLnBrk="1" fontAlgn="base" hangingPunct="1">
              <a:spcBef>
                <a:spcPct val="0"/>
              </a:spcBef>
              <a:spcAft>
                <a:spcPct val="0"/>
              </a:spcAft>
              <a:defRPr sz="1500" b="1">
                <a:solidFill>
                  <a:schemeClr val="bg1"/>
                </a:solidFill>
                <a:latin typeface="Arial" charset="0"/>
              </a:defRPr>
            </a:lvl9pPr>
          </a:lstStyle>
          <a:p>
            <a:pPr algn="r">
              <a:defRPr/>
            </a:pPr>
            <a:r>
              <a:rPr lang="fr-FR" sz="1800" kern="0" dirty="0">
                <a:solidFill>
                  <a:schemeClr val="bg1"/>
                </a:solidFill>
                <a:latin typeface="Stone Sans"/>
              </a:rPr>
              <a:t>Conférence de presse</a:t>
            </a:r>
          </a:p>
          <a:p>
            <a:pPr algn="r">
              <a:defRPr/>
            </a:pPr>
            <a:r>
              <a:rPr lang="fr-FR" sz="1800" b="0" kern="0" dirty="0">
                <a:solidFill>
                  <a:schemeClr val="bg1"/>
                </a:solidFill>
                <a:latin typeface="Stone Sans"/>
                <a:ea typeface="+mj-ea"/>
              </a:rPr>
              <a:t>16 octobre 2024</a:t>
            </a:r>
          </a:p>
        </p:txBody>
      </p:sp>
    </p:spTree>
    <p:extLst>
      <p:ext uri="{BB962C8B-B14F-4D97-AF65-F5344CB8AC3E}">
        <p14:creationId xmlns:p14="http://schemas.microsoft.com/office/powerpoint/2010/main" val="12998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545324"/>
            <a:ext cx="8713788" cy="5744532"/>
          </a:xfrm>
        </p:spPr>
        <p:txBody>
          <a:bodyPr/>
          <a:lstStyle/>
          <a:p>
            <a:r>
              <a:rPr lang="fr-FR" sz="2000" dirty="0"/>
              <a:t>Des dynamiques qui restent hétérogènes au sein de la zone euro</a:t>
            </a:r>
          </a:p>
          <a:p>
            <a:pPr marL="342900" lvl="1" indent="0">
              <a:buNone/>
            </a:pPr>
            <a:endParaRPr lang="fr-FR" sz="18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p:cNvSpPr>
            <a:spLocks noGrp="1"/>
          </p:cNvSpPr>
          <p:nvPr>
            <p:ph type="title"/>
          </p:nvPr>
        </p:nvSpPr>
        <p:spPr>
          <a:xfrm>
            <a:off x="250826" y="2"/>
            <a:ext cx="8785670" cy="479425"/>
          </a:xfrm>
        </p:spPr>
        <p:txBody>
          <a:bodyPr/>
          <a:lstStyle/>
          <a:p>
            <a:r>
              <a:rPr lang="fr-FR" dirty="0"/>
              <a:t>Dynamique récente de l’activité mondiale</a:t>
            </a:r>
          </a:p>
        </p:txBody>
      </p:sp>
      <p:pic>
        <p:nvPicPr>
          <p:cNvPr id="5" name="Image 4" descr="Une image contenant Tracé, ligne, diagramme, texte&#10;&#10;Description générée automatiquement">
            <a:extLst>
              <a:ext uri="{FF2B5EF4-FFF2-40B4-BE49-F238E27FC236}">
                <a16:creationId xmlns:a16="http://schemas.microsoft.com/office/drawing/2014/main" id="{810BC8F0-4C8A-8578-8327-46C9C9C5DA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01" y="1195939"/>
            <a:ext cx="8143597" cy="5089748"/>
          </a:xfrm>
          <a:prstGeom prst="rect">
            <a:avLst/>
          </a:prstGeom>
        </p:spPr>
      </p:pic>
    </p:spTree>
    <p:extLst>
      <p:ext uri="{BB962C8B-B14F-4D97-AF65-F5344CB8AC3E}">
        <p14:creationId xmlns:p14="http://schemas.microsoft.com/office/powerpoint/2010/main" val="386611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5" y="545324"/>
            <a:ext cx="8713788" cy="5744532"/>
          </a:xfrm>
        </p:spPr>
        <p:txBody>
          <a:bodyPr/>
          <a:lstStyle/>
          <a:p>
            <a:r>
              <a:rPr lang="fr-FR" sz="2000" dirty="0"/>
              <a:t>Baisse des rythmes de croissance par rapport à la période pré-COVID sauf…</a:t>
            </a:r>
          </a:p>
          <a:p>
            <a:pPr lvl="1"/>
            <a:r>
              <a:rPr lang="fr-FR" sz="1600" dirty="0"/>
              <a:t>Aux États-Unis</a:t>
            </a:r>
          </a:p>
          <a:p>
            <a:pPr lvl="1"/>
            <a:r>
              <a:rPr lang="fr-FR" sz="1600" dirty="0"/>
              <a:t>En Italie ou en Grèce (faible estimation de la croissance tendancielle en 2019)</a:t>
            </a:r>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dirty="0"/>
              <a:t>Dynamique récente de l’activité mondiale</a:t>
            </a:r>
          </a:p>
        </p:txBody>
      </p:sp>
      <p:pic>
        <p:nvPicPr>
          <p:cNvPr id="5" name="Image 4" descr="Une image contenant texte, diagramme, Tracé, capture d’écran&#10;&#10;Description générée automatiquement">
            <a:extLst>
              <a:ext uri="{FF2B5EF4-FFF2-40B4-BE49-F238E27FC236}">
                <a16:creationId xmlns:a16="http://schemas.microsoft.com/office/drawing/2014/main" id="{C44E9979-90F5-5E28-F17E-9D2B533E2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2731" y="2060848"/>
            <a:ext cx="6478537" cy="4049276"/>
          </a:xfrm>
          <a:prstGeom prst="rect">
            <a:avLst/>
          </a:prstGeom>
        </p:spPr>
      </p:pic>
    </p:spTree>
    <p:extLst>
      <p:ext uri="{BB962C8B-B14F-4D97-AF65-F5344CB8AC3E}">
        <p14:creationId xmlns:p14="http://schemas.microsoft.com/office/powerpoint/2010/main" val="100207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5" y="545324"/>
            <a:ext cx="8713788" cy="5744532"/>
          </a:xfrm>
        </p:spPr>
        <p:txBody>
          <a:bodyPr/>
          <a:lstStyle/>
          <a:p>
            <a:r>
              <a:rPr lang="fr-FR" sz="2000" dirty="0"/>
              <a:t>Des différences également sur les soutiens à la croissance</a:t>
            </a:r>
          </a:p>
          <a:p>
            <a:pPr lvl="1"/>
            <a:r>
              <a:rPr lang="fr-FR" sz="1800" dirty="0"/>
              <a:t>Soutien par la consommation (et le revenu disponible) aux États-Unis</a:t>
            </a:r>
          </a:p>
          <a:p>
            <a:pPr lvl="1"/>
            <a:r>
              <a:rPr lang="fr-FR" sz="1800" dirty="0"/>
              <a:t>Soutien par le commerce extérieur en zone euro</a:t>
            </a:r>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dirty="0"/>
              <a:t>Dynamique récente de l’activité mondiale</a:t>
            </a:r>
          </a:p>
        </p:txBody>
      </p:sp>
      <p:pic>
        <p:nvPicPr>
          <p:cNvPr id="5" name="Image 4" descr="Une image contenant texte, capture d’écran&#10;&#10;Description générée automatiquement">
            <a:extLst>
              <a:ext uri="{FF2B5EF4-FFF2-40B4-BE49-F238E27FC236}">
                <a16:creationId xmlns:a16="http://schemas.microsoft.com/office/drawing/2014/main" id="{1B500986-146A-83A2-B63C-848E15ED0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859603"/>
            <a:ext cx="7086012" cy="4428965"/>
          </a:xfrm>
          <a:prstGeom prst="rect">
            <a:avLst/>
          </a:prstGeom>
        </p:spPr>
      </p:pic>
    </p:spTree>
    <p:extLst>
      <p:ext uri="{BB962C8B-B14F-4D97-AF65-F5344CB8AC3E}">
        <p14:creationId xmlns:p14="http://schemas.microsoft.com/office/powerpoint/2010/main" val="253550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5" y="545324"/>
            <a:ext cx="8713788" cy="5691988"/>
          </a:xfrm>
        </p:spPr>
        <p:txBody>
          <a:bodyPr/>
          <a:lstStyle/>
          <a:p>
            <a:r>
              <a:rPr lang="fr-FR" sz="2000" dirty="0"/>
              <a:t>Une politique budgétaire qui reste plus expansionniste aux États-Unis</a:t>
            </a:r>
          </a:p>
          <a:p>
            <a:pPr lvl="1"/>
            <a:r>
              <a:rPr lang="fr-FR" sz="1800" dirty="0"/>
              <a:t>Soutien par la consommation (et le revenu disponible) aux États-Unis</a:t>
            </a:r>
          </a:p>
          <a:p>
            <a:pPr lvl="1"/>
            <a:endParaRPr lang="fr-FR" sz="1800" dirty="0"/>
          </a:p>
          <a:p>
            <a:pPr lvl="1">
              <a:lnSpc>
                <a:spcPct val="80000"/>
              </a:lnSpc>
              <a:buFont typeface="Wingdings" charset="0"/>
              <a:buChar char="ü"/>
              <a:defRPr/>
            </a:pPr>
            <a:r>
              <a:rPr lang="fr-FR" sz="1600" b="0" dirty="0">
                <a:solidFill>
                  <a:schemeClr val="tx1"/>
                </a:solidFill>
              </a:rPr>
              <a:t>Même s’il n’y a pas eu de « mesures énergie » aux États-Unis, la politique budgétaire a été expansionniste en 2023</a:t>
            </a:r>
          </a:p>
          <a:p>
            <a:pPr lvl="1">
              <a:lnSpc>
                <a:spcPct val="80000"/>
              </a:lnSpc>
              <a:buFont typeface="Wingdings" charset="0"/>
              <a:buChar char="ü"/>
              <a:defRPr/>
            </a:pPr>
            <a:r>
              <a:rPr lang="fr-FR" sz="1600" b="0" dirty="0">
                <a:solidFill>
                  <a:schemeClr val="tx1"/>
                </a:solidFill>
              </a:rPr>
              <a:t>Les mesures prises pendant la période Covid ont été bien plus importantes, ce qui pourrait avoir soutenu l’activité au-delà de 2020-2021</a:t>
            </a:r>
            <a:endParaRPr lang="fr-FR" sz="1600" dirty="0"/>
          </a:p>
          <a:p>
            <a:pPr lvl="1"/>
            <a:endParaRPr lang="fr-FR" sz="18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5" y="-609"/>
            <a:ext cx="8785670" cy="479425"/>
          </a:xfrm>
        </p:spPr>
        <p:txBody>
          <a:bodyPr/>
          <a:lstStyle/>
          <a:p>
            <a:r>
              <a:rPr lang="fr-FR" dirty="0"/>
              <a:t>Politique budgétaire au temps du « Quoi qu’il en coûte »</a:t>
            </a:r>
          </a:p>
        </p:txBody>
      </p:sp>
      <p:pic>
        <p:nvPicPr>
          <p:cNvPr id="7" name="Image 6" descr="Une image contenant texte, capture d’écran, nombre, Police&#10;&#10;Description générée automatiquement">
            <a:extLst>
              <a:ext uri="{FF2B5EF4-FFF2-40B4-BE49-F238E27FC236}">
                <a16:creationId xmlns:a16="http://schemas.microsoft.com/office/drawing/2014/main" id="{69898422-5385-BA79-0747-DC763756B7F8}"/>
              </a:ext>
            </a:extLst>
          </p:cNvPr>
          <p:cNvPicPr>
            <a:picLocks noChangeAspect="1"/>
          </p:cNvPicPr>
          <p:nvPr/>
        </p:nvPicPr>
        <p:blipFill>
          <a:blip r:embed="rId2">
            <a:extLst>
              <a:ext uri="{28A0092B-C50C-407E-A947-70E740481C1C}">
                <a14:useLocalDpi xmlns:a14="http://schemas.microsoft.com/office/drawing/2010/main" val="0"/>
              </a:ext>
            </a:extLst>
          </a:blip>
          <a:srcRect l="598" r="-598" b="64828"/>
          <a:stretch/>
        </p:blipFill>
        <p:spPr>
          <a:xfrm>
            <a:off x="320840" y="2636912"/>
            <a:ext cx="8791246" cy="2952328"/>
          </a:xfrm>
          <a:prstGeom prst="rect">
            <a:avLst/>
          </a:prstGeom>
        </p:spPr>
      </p:pic>
    </p:spTree>
    <p:extLst>
      <p:ext uri="{BB962C8B-B14F-4D97-AF65-F5344CB8AC3E}">
        <p14:creationId xmlns:p14="http://schemas.microsoft.com/office/powerpoint/2010/main" val="1297999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5" y="545324"/>
            <a:ext cx="8713788" cy="5744532"/>
          </a:xfrm>
        </p:spPr>
        <p:txBody>
          <a:bodyPr/>
          <a:lstStyle/>
          <a:p>
            <a:r>
              <a:rPr lang="fr-FR" sz="2000" dirty="0"/>
              <a:t>Malgré la stagnation : le chômage reste stable en zone euro</a:t>
            </a:r>
          </a:p>
          <a:p>
            <a:r>
              <a:rPr lang="fr-FR" sz="2000" dirty="0"/>
              <a:t>Le chômage augmente aux États-Unis</a:t>
            </a: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dirty="0"/>
              <a:t>Taux de chômage à contre-courant de la croissance</a:t>
            </a:r>
          </a:p>
        </p:txBody>
      </p:sp>
      <p:pic>
        <p:nvPicPr>
          <p:cNvPr id="6" name="Image 5" descr="Une image contenant texte, Tracé, diagramme, ligne&#10;&#10;Description générée automatiquement">
            <a:extLst>
              <a:ext uri="{FF2B5EF4-FFF2-40B4-BE49-F238E27FC236}">
                <a16:creationId xmlns:a16="http://schemas.microsoft.com/office/drawing/2014/main" id="{3006693F-87B7-5380-378A-A8EF1F075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570353"/>
            <a:ext cx="7632848" cy="4711349"/>
          </a:xfrm>
          <a:prstGeom prst="rect">
            <a:avLst/>
          </a:prstGeom>
        </p:spPr>
      </p:pic>
    </p:spTree>
    <p:extLst>
      <p:ext uri="{BB962C8B-B14F-4D97-AF65-F5344CB8AC3E}">
        <p14:creationId xmlns:p14="http://schemas.microsoft.com/office/powerpoint/2010/main" val="276398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4" y="545324"/>
            <a:ext cx="8641655" cy="5744532"/>
          </a:xfrm>
        </p:spPr>
        <p:txBody>
          <a:bodyPr/>
          <a:lstStyle/>
          <a:p>
            <a:r>
              <a:rPr lang="fr-FR" sz="2000" dirty="0"/>
              <a:t>Les prix de l’énergie baissent…</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dirty="0"/>
              <a:t>Fin de l’épisode inflationniste</a:t>
            </a:r>
          </a:p>
        </p:txBody>
      </p:sp>
      <p:pic>
        <p:nvPicPr>
          <p:cNvPr id="12" name="Image 11" descr="Une image contenant texte, diagramme, Tracé, ligne&#10;&#10;Description générée automatiquement">
            <a:extLst>
              <a:ext uri="{FF2B5EF4-FFF2-40B4-BE49-F238E27FC236}">
                <a16:creationId xmlns:a16="http://schemas.microsoft.com/office/drawing/2014/main" id="{B11C3542-8C5A-1457-EAB1-10792CCD2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32" y="980728"/>
            <a:ext cx="8619515" cy="5327997"/>
          </a:xfrm>
          <a:prstGeom prst="rect">
            <a:avLst/>
          </a:prstGeom>
        </p:spPr>
      </p:pic>
    </p:spTree>
    <p:extLst>
      <p:ext uri="{BB962C8B-B14F-4D97-AF65-F5344CB8AC3E}">
        <p14:creationId xmlns:p14="http://schemas.microsoft.com/office/powerpoint/2010/main" val="10049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4" y="545324"/>
            <a:ext cx="8641655" cy="5744532"/>
          </a:xfrm>
        </p:spPr>
        <p:txBody>
          <a:bodyPr/>
          <a:lstStyle/>
          <a:p>
            <a:r>
              <a:rPr lang="fr-FR" sz="2000" dirty="0"/>
              <a:t>Les prix de l’énergie baissent… mais l’inflation sous-jacente reste &gt; 2 %</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dirty="0"/>
              <a:t>Fin de l’épisode inflationniste</a:t>
            </a:r>
          </a:p>
        </p:txBody>
      </p:sp>
      <p:pic>
        <p:nvPicPr>
          <p:cNvPr id="4" name="Image 3">
            <a:extLst>
              <a:ext uri="{FF2B5EF4-FFF2-40B4-BE49-F238E27FC236}">
                <a16:creationId xmlns:a16="http://schemas.microsoft.com/office/drawing/2014/main" id="{2FCC575D-6292-5390-186C-B06E87B1DDD8}"/>
              </a:ext>
            </a:extLst>
          </p:cNvPr>
          <p:cNvPicPr>
            <a:picLocks noChangeAspect="1"/>
          </p:cNvPicPr>
          <p:nvPr/>
        </p:nvPicPr>
        <p:blipFill>
          <a:blip r:embed="rId2"/>
          <a:stretch>
            <a:fillRect/>
          </a:stretch>
        </p:blipFill>
        <p:spPr>
          <a:xfrm>
            <a:off x="485453" y="1062471"/>
            <a:ext cx="8316416" cy="5198005"/>
          </a:xfrm>
          <a:prstGeom prst="rect">
            <a:avLst/>
          </a:prstGeom>
        </p:spPr>
      </p:pic>
    </p:spTree>
    <p:extLst>
      <p:ext uri="{BB962C8B-B14F-4D97-AF65-F5344CB8AC3E}">
        <p14:creationId xmlns:p14="http://schemas.microsoft.com/office/powerpoint/2010/main" val="203329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4" y="545324"/>
            <a:ext cx="8641655" cy="5744532"/>
          </a:xfrm>
        </p:spPr>
        <p:txBody>
          <a:bodyPr/>
          <a:lstStyle/>
          <a:p>
            <a:r>
              <a:rPr lang="fr-FR" sz="2000" dirty="0"/>
              <a:t>Des prix en moyenne 20 à 25 % plus élevés</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dirty="0"/>
              <a:t>Fin de l’épisode inflationniste</a:t>
            </a:r>
          </a:p>
        </p:txBody>
      </p:sp>
      <p:pic>
        <p:nvPicPr>
          <p:cNvPr id="5" name="Image 4" descr="Une image contenant texte, diagramme, carte, ligne&#10;&#10;Description générée automatiquement">
            <a:extLst>
              <a:ext uri="{FF2B5EF4-FFF2-40B4-BE49-F238E27FC236}">
                <a16:creationId xmlns:a16="http://schemas.microsoft.com/office/drawing/2014/main" id="{6F7FB702-7BEF-A73E-F20C-D92F434A4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791" y="1124744"/>
            <a:ext cx="8008018" cy="5005247"/>
          </a:xfrm>
          <a:prstGeom prst="rect">
            <a:avLst/>
          </a:prstGeom>
        </p:spPr>
      </p:pic>
    </p:spTree>
    <p:extLst>
      <p:ext uri="{BB962C8B-B14F-4D97-AF65-F5344CB8AC3E}">
        <p14:creationId xmlns:p14="http://schemas.microsoft.com/office/powerpoint/2010/main" val="243305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5" y="545324"/>
            <a:ext cx="8713788" cy="5744532"/>
          </a:xfrm>
        </p:spPr>
        <p:txBody>
          <a:bodyPr/>
          <a:lstStyle/>
          <a:p>
            <a:r>
              <a:rPr lang="fr-FR" sz="2000" dirty="0"/>
              <a:t>Rattrapage progressif et incomplet des salaires</a:t>
            </a: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dirty="0"/>
              <a:t>Fin de l’épisode inflationniste</a:t>
            </a:r>
          </a:p>
        </p:txBody>
      </p:sp>
      <p:pic>
        <p:nvPicPr>
          <p:cNvPr id="5" name="Image 4" descr="Une image contenant texte, capture d’écran, ligne, diagramme&#10;&#10;Description générée automatiquement">
            <a:extLst>
              <a:ext uri="{FF2B5EF4-FFF2-40B4-BE49-F238E27FC236}">
                <a16:creationId xmlns:a16="http://schemas.microsoft.com/office/drawing/2014/main" id="{30237B69-419B-D189-EBB7-72A258413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38" y="1134348"/>
            <a:ext cx="8297218" cy="5186005"/>
          </a:xfrm>
          <a:prstGeom prst="rect">
            <a:avLst/>
          </a:prstGeom>
        </p:spPr>
      </p:pic>
    </p:spTree>
    <p:extLst>
      <p:ext uri="{BB962C8B-B14F-4D97-AF65-F5344CB8AC3E}">
        <p14:creationId xmlns:p14="http://schemas.microsoft.com/office/powerpoint/2010/main" val="176106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8FE8-EBAC-7B35-CDDF-4672CBCD852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D4538C-52D6-C738-0858-BCFCA217DFAC}"/>
              </a:ext>
            </a:extLst>
          </p:cNvPr>
          <p:cNvSpPr>
            <a:spLocks noGrp="1"/>
          </p:cNvSpPr>
          <p:nvPr>
            <p:ph idx="1"/>
          </p:nvPr>
        </p:nvSpPr>
        <p:spPr>
          <a:xfrm>
            <a:off x="250824" y="545324"/>
            <a:ext cx="8641655" cy="5744532"/>
          </a:xfrm>
        </p:spPr>
        <p:txBody>
          <a:bodyPr/>
          <a:lstStyle/>
          <a:p>
            <a:r>
              <a:rPr lang="fr-FR" sz="2000" dirty="0"/>
              <a:t>Prévisions des prix de l’énergie</a:t>
            </a:r>
          </a:p>
          <a:p>
            <a:pPr lvl="1"/>
            <a:r>
              <a:rPr lang="fr-FR" sz="1800" dirty="0"/>
              <a:t>Pétrole : une baisse temporaire puis retour à 80$</a:t>
            </a:r>
          </a:p>
          <a:p>
            <a:pPr lvl="1"/>
            <a:r>
              <a:rPr lang="fr-FR" sz="1800" dirty="0"/>
              <a:t>Gaz : légère baisse de prix</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a:extLst>
              <a:ext uri="{FF2B5EF4-FFF2-40B4-BE49-F238E27FC236}">
                <a16:creationId xmlns:a16="http://schemas.microsoft.com/office/drawing/2014/main" id="{0EF95DA9-1CA5-4CB7-341D-9AE3B5A652D8}"/>
              </a:ext>
            </a:extLst>
          </p:cNvPr>
          <p:cNvSpPr>
            <a:spLocks noGrp="1"/>
          </p:cNvSpPr>
          <p:nvPr>
            <p:ph type="title"/>
          </p:nvPr>
        </p:nvSpPr>
        <p:spPr>
          <a:xfrm>
            <a:off x="250826" y="2"/>
            <a:ext cx="8785670" cy="479425"/>
          </a:xfrm>
        </p:spPr>
        <p:txBody>
          <a:bodyPr/>
          <a:lstStyle/>
          <a:p>
            <a:r>
              <a:rPr lang="fr-FR" sz="2000" dirty="0"/>
              <a:t>Fin de l’épisode inflationniste</a:t>
            </a:r>
          </a:p>
        </p:txBody>
      </p:sp>
      <p:pic>
        <p:nvPicPr>
          <p:cNvPr id="6" name="Image 5" descr="Une image contenant texte, diagramme, ligne, Police&#10;&#10;Description générée automatiquement">
            <a:extLst>
              <a:ext uri="{FF2B5EF4-FFF2-40B4-BE49-F238E27FC236}">
                <a16:creationId xmlns:a16="http://schemas.microsoft.com/office/drawing/2014/main" id="{DE4AC203-BBFF-77EE-561F-70B157A02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01" y="1651380"/>
            <a:ext cx="7473198" cy="4670968"/>
          </a:xfrm>
          <a:prstGeom prst="rect">
            <a:avLst/>
          </a:prstGeom>
        </p:spPr>
      </p:pic>
    </p:spTree>
    <p:extLst>
      <p:ext uri="{BB962C8B-B14F-4D97-AF65-F5344CB8AC3E}">
        <p14:creationId xmlns:p14="http://schemas.microsoft.com/office/powerpoint/2010/main" val="268989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487780"/>
            <a:ext cx="8928991" cy="6120680"/>
          </a:xfrm>
        </p:spPr>
        <p:txBody>
          <a:bodyPr/>
          <a:lstStyle/>
          <a:p>
            <a:r>
              <a:rPr lang="fr-FR" dirty="0"/>
              <a:t>Synthèse générale		</a:t>
            </a:r>
            <a:r>
              <a:rPr lang="fr-FR" sz="1200" b="0" dirty="0"/>
              <a:t>Eric Heyer et Xavier Timbeau</a:t>
            </a:r>
          </a:p>
          <a:p>
            <a:endParaRPr lang="fr-FR" sz="1400" b="0" dirty="0"/>
          </a:p>
          <a:p>
            <a:r>
              <a:rPr lang="fr-FR" dirty="0"/>
              <a:t>Partie I : Perspectives 2024-2025 pour l’économie mondiale et de la Zone euro</a:t>
            </a:r>
          </a:p>
          <a:p>
            <a:pPr lvl="1"/>
            <a:r>
              <a:rPr lang="fr-FR" dirty="0"/>
              <a:t>Scénario global		</a:t>
            </a:r>
            <a:r>
              <a:rPr lang="fr-FR" sz="1200" dirty="0"/>
              <a:t>Christophe Blot </a:t>
            </a:r>
          </a:p>
          <a:p>
            <a:pPr lvl="1"/>
            <a:r>
              <a:rPr lang="fr-FR" dirty="0"/>
              <a:t>Tour du Monde</a:t>
            </a:r>
          </a:p>
          <a:p>
            <a:pPr lvl="2"/>
            <a:r>
              <a:rPr lang="fr-FR" dirty="0"/>
              <a:t>Allemagne		Céline Antonin</a:t>
            </a:r>
          </a:p>
          <a:p>
            <a:pPr lvl="2"/>
            <a:r>
              <a:rPr lang="fr-FR" dirty="0"/>
              <a:t>Chine		Catherine Mathieu</a:t>
            </a:r>
          </a:p>
          <a:p>
            <a:pPr lvl="2"/>
            <a:r>
              <a:rPr lang="fr-FR" dirty="0"/>
              <a:t>Espagne		Christine </a:t>
            </a:r>
            <a:r>
              <a:rPr lang="fr-FR" dirty="0" err="1"/>
              <a:t>Rifflart</a:t>
            </a:r>
            <a:endParaRPr lang="fr-FR" dirty="0"/>
          </a:p>
          <a:p>
            <a:pPr lvl="2"/>
            <a:r>
              <a:rPr lang="fr-FR" dirty="0"/>
              <a:t>Etats-Unis		Christophe Blot</a:t>
            </a:r>
          </a:p>
          <a:p>
            <a:pPr lvl="2"/>
            <a:r>
              <a:rPr lang="fr-FR" dirty="0"/>
              <a:t>Italie		</a:t>
            </a:r>
            <a:r>
              <a:rPr lang="fr-FR" sz="1200" dirty="0"/>
              <a:t>Benoît </a:t>
            </a:r>
            <a:r>
              <a:rPr lang="fr-FR" sz="1200" dirty="0" err="1"/>
              <a:t>Williatte</a:t>
            </a:r>
            <a:endParaRPr lang="fr-FR" dirty="0"/>
          </a:p>
          <a:p>
            <a:pPr lvl="2"/>
            <a:r>
              <a:rPr lang="fr-FR" dirty="0"/>
              <a:t>Japon		Sabine Le Bayon</a:t>
            </a:r>
          </a:p>
          <a:p>
            <a:pPr lvl="2"/>
            <a:r>
              <a:rPr lang="fr-FR" dirty="0"/>
              <a:t>Pays émergents	Amel </a:t>
            </a:r>
            <a:r>
              <a:rPr lang="fr-FR" dirty="0" err="1"/>
              <a:t>Falah</a:t>
            </a:r>
            <a:r>
              <a:rPr lang="fr-FR" dirty="0"/>
              <a:t> et Christine </a:t>
            </a:r>
            <a:r>
              <a:rPr lang="fr-FR" dirty="0" err="1"/>
              <a:t>Rifflart</a:t>
            </a:r>
            <a:endParaRPr lang="fr-FR" dirty="0"/>
          </a:p>
          <a:p>
            <a:pPr lvl="2"/>
            <a:r>
              <a:rPr lang="fr-FR" dirty="0"/>
              <a:t>Royaume-Uni		Hervé </a:t>
            </a:r>
            <a:r>
              <a:rPr lang="fr-FR" dirty="0" err="1"/>
              <a:t>Péléraux</a:t>
            </a:r>
            <a:r>
              <a:rPr lang="fr-FR" dirty="0"/>
              <a:t> &amp; Catherine Mathieu</a:t>
            </a:r>
          </a:p>
          <a:p>
            <a:pPr lvl="2"/>
            <a:r>
              <a:rPr lang="fr-FR" dirty="0"/>
              <a:t>Matières premières  	Céline Antonin</a:t>
            </a:r>
          </a:p>
          <a:p>
            <a:pPr lvl="2"/>
            <a:endParaRPr lang="fr-FR" dirty="0"/>
          </a:p>
          <a:p>
            <a:r>
              <a:rPr lang="fr-FR" dirty="0"/>
              <a:t>Partie II : Perspectives 2024-2025 pour l’économie française</a:t>
            </a:r>
          </a:p>
          <a:p>
            <a:pPr lvl="1"/>
            <a:r>
              <a:rPr lang="fr-FR" dirty="0"/>
              <a:t>Scénario global		</a:t>
            </a:r>
            <a:r>
              <a:rPr lang="fr-FR" sz="1200" dirty="0"/>
              <a:t>Mathieu Plane</a:t>
            </a:r>
          </a:p>
          <a:p>
            <a:pPr lvl="2"/>
            <a:r>
              <a:rPr lang="fr-FR" dirty="0"/>
              <a:t>Equipe France		Elliot </a:t>
            </a:r>
            <a:r>
              <a:rPr lang="fr-FR" dirty="0" err="1"/>
              <a:t>Aurissergues</a:t>
            </a:r>
            <a:r>
              <a:rPr lang="fr-FR" dirty="0"/>
              <a:t>, Bruno Coquet, Magali Dauvin, Ombeline Jullien de Pommerol, </a:t>
            </a:r>
          </a:p>
          <a:p>
            <a:pPr marL="685800" lvl="2" indent="0">
              <a:buNone/>
            </a:pPr>
            <a:r>
              <a:rPr lang="fr-FR" dirty="0"/>
              <a:t>                                                           Pierre </a:t>
            </a:r>
            <a:r>
              <a:rPr lang="fr-FR" dirty="0" err="1"/>
              <a:t>Madec</a:t>
            </a:r>
            <a:r>
              <a:rPr lang="fr-FR" dirty="0"/>
              <a:t> &amp; Raul </a:t>
            </a:r>
            <a:r>
              <a:rPr lang="fr-FR" dirty="0" err="1"/>
              <a:t>Sampognaro</a:t>
            </a:r>
            <a:endParaRPr lang="fr-FR" dirty="0"/>
          </a:p>
          <a:p>
            <a:r>
              <a:rPr lang="fr-FR" dirty="0"/>
              <a:t>Etudes spéciales</a:t>
            </a:r>
          </a:p>
          <a:p>
            <a:pPr lvl="1"/>
            <a:r>
              <a:rPr lang="fr-FR" dirty="0"/>
              <a:t>Effet d’un choc d’incertitude politique sur le PIB français		            	    </a:t>
            </a:r>
            <a:r>
              <a:rPr lang="fr-FR" sz="1200" dirty="0"/>
              <a:t>Raul </a:t>
            </a:r>
            <a:r>
              <a:rPr lang="fr-FR" sz="1200" dirty="0" err="1"/>
              <a:t>Sampognaro</a:t>
            </a:r>
            <a:endParaRPr lang="fr-FR" sz="1200" dirty="0"/>
          </a:p>
          <a:p>
            <a:pPr lvl="1"/>
            <a:endParaRPr lang="fr-FR" sz="1200" dirty="0"/>
          </a:p>
          <a:p>
            <a:endParaRPr lang="fr-FR" dirty="0"/>
          </a:p>
        </p:txBody>
      </p:sp>
      <p:sp>
        <p:nvSpPr>
          <p:cNvPr id="3" name="Titre 2"/>
          <p:cNvSpPr>
            <a:spLocks noGrp="1"/>
          </p:cNvSpPr>
          <p:nvPr>
            <p:ph type="title"/>
          </p:nvPr>
        </p:nvSpPr>
        <p:spPr/>
        <p:txBody>
          <a:bodyPr/>
          <a:lstStyle/>
          <a:p>
            <a:r>
              <a:rPr lang="fr-FR" dirty="0"/>
              <a:t>Sommaire de la prochaine Revue de l’OFCE, n°187, octobre 2024</a:t>
            </a:r>
          </a:p>
        </p:txBody>
      </p:sp>
    </p:spTree>
    <p:extLst>
      <p:ext uri="{BB962C8B-B14F-4D97-AF65-F5344CB8AC3E}">
        <p14:creationId xmlns:p14="http://schemas.microsoft.com/office/powerpoint/2010/main" val="22406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9" end="1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CD72-3072-E911-0A70-E724D6CFAE6E}"/>
            </a:ext>
          </a:extLst>
        </p:cNvPr>
        <p:cNvGrpSpPr/>
        <p:nvPr/>
      </p:nvGrpSpPr>
      <p:grpSpPr>
        <a:xfrm>
          <a:off x="0" y="0"/>
          <a:ext cx="0" cy="0"/>
          <a:chOff x="0" y="0"/>
          <a:chExt cx="0" cy="0"/>
        </a:xfrm>
      </p:grpSpPr>
      <p:pic>
        <p:nvPicPr>
          <p:cNvPr id="7" name="Image 6" descr="Une image contenant texte, nombre, capture d’écran&#10;&#10;Description générée automatiquement">
            <a:extLst>
              <a:ext uri="{FF2B5EF4-FFF2-40B4-BE49-F238E27FC236}">
                <a16:creationId xmlns:a16="http://schemas.microsoft.com/office/drawing/2014/main" id="{A61F91AD-99A4-BF48-6C4B-ACB8B59B42AD}"/>
              </a:ext>
            </a:extLst>
          </p:cNvPr>
          <p:cNvPicPr>
            <a:picLocks noChangeAspect="1"/>
          </p:cNvPicPr>
          <p:nvPr/>
        </p:nvPicPr>
        <p:blipFill>
          <a:blip r:embed="rId2">
            <a:extLst>
              <a:ext uri="{28A0092B-C50C-407E-A947-70E740481C1C}">
                <a14:useLocalDpi xmlns:a14="http://schemas.microsoft.com/office/drawing/2010/main" val="0"/>
              </a:ext>
            </a:extLst>
          </a:blip>
          <a:srcRect l="2142" t="-39053" r="-2142" b="39053"/>
          <a:stretch/>
        </p:blipFill>
        <p:spPr>
          <a:xfrm>
            <a:off x="771267" y="-1251520"/>
            <a:ext cx="7617083" cy="7272808"/>
          </a:xfrm>
          <a:prstGeom prst="rect">
            <a:avLst/>
          </a:prstGeom>
        </p:spPr>
      </p:pic>
      <p:sp>
        <p:nvSpPr>
          <p:cNvPr id="2" name="Espace réservé du contenu 1">
            <a:extLst>
              <a:ext uri="{FF2B5EF4-FFF2-40B4-BE49-F238E27FC236}">
                <a16:creationId xmlns:a16="http://schemas.microsoft.com/office/drawing/2014/main" id="{EA32443C-E736-9845-CC8D-B661EB68951F}"/>
              </a:ext>
            </a:extLst>
          </p:cNvPr>
          <p:cNvSpPr>
            <a:spLocks noGrp="1"/>
          </p:cNvSpPr>
          <p:nvPr>
            <p:ph idx="1"/>
          </p:nvPr>
        </p:nvSpPr>
        <p:spPr>
          <a:xfrm>
            <a:off x="250825" y="545324"/>
            <a:ext cx="8497639" cy="1227492"/>
          </a:xfrm>
        </p:spPr>
        <p:txBody>
          <a:bodyPr/>
          <a:lstStyle/>
          <a:p>
            <a:r>
              <a:rPr lang="fr-FR" sz="2000" dirty="0"/>
              <a:t>Au-delà des acquis</a:t>
            </a:r>
          </a:p>
          <a:p>
            <a:pPr lvl="1"/>
            <a:r>
              <a:rPr lang="fr-FR" sz="1800" dirty="0"/>
              <a:t>Retrait progressif des mesures énergie</a:t>
            </a:r>
          </a:p>
          <a:p>
            <a:pPr lvl="1"/>
            <a:r>
              <a:rPr lang="fr-FR" sz="1800" dirty="0"/>
              <a:t>Les hausses de taux passées freinent toujours l’activité</a:t>
            </a:r>
          </a:p>
        </p:txBody>
      </p:sp>
      <p:sp>
        <p:nvSpPr>
          <p:cNvPr id="3" name="Titre 2">
            <a:extLst>
              <a:ext uri="{FF2B5EF4-FFF2-40B4-BE49-F238E27FC236}">
                <a16:creationId xmlns:a16="http://schemas.microsoft.com/office/drawing/2014/main" id="{800E70E4-7461-FEFB-D6D2-C7DDE24BD16B}"/>
              </a:ext>
            </a:extLst>
          </p:cNvPr>
          <p:cNvSpPr>
            <a:spLocks noGrp="1"/>
          </p:cNvSpPr>
          <p:nvPr>
            <p:ph type="title"/>
          </p:nvPr>
        </p:nvSpPr>
        <p:spPr>
          <a:xfrm>
            <a:off x="250826" y="2"/>
            <a:ext cx="8785670" cy="479425"/>
          </a:xfrm>
        </p:spPr>
        <p:txBody>
          <a:bodyPr/>
          <a:lstStyle/>
          <a:p>
            <a:r>
              <a:rPr lang="fr-FR" dirty="0"/>
              <a:t>Croissance des principaux pays développés en 2024</a:t>
            </a:r>
          </a:p>
        </p:txBody>
      </p:sp>
      <p:sp>
        <p:nvSpPr>
          <p:cNvPr id="8" name="Ellipse 7">
            <a:extLst>
              <a:ext uri="{FF2B5EF4-FFF2-40B4-BE49-F238E27FC236}">
                <a16:creationId xmlns:a16="http://schemas.microsoft.com/office/drawing/2014/main" id="{936E9B8F-31C2-AAF5-9198-0F8290BFC658}"/>
              </a:ext>
            </a:extLst>
          </p:cNvPr>
          <p:cNvSpPr/>
          <p:nvPr/>
        </p:nvSpPr>
        <p:spPr bwMode="auto">
          <a:xfrm>
            <a:off x="3491880" y="3861048"/>
            <a:ext cx="1152128" cy="478768"/>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10" name="Ellipse 9">
            <a:extLst>
              <a:ext uri="{FF2B5EF4-FFF2-40B4-BE49-F238E27FC236}">
                <a16:creationId xmlns:a16="http://schemas.microsoft.com/office/drawing/2014/main" id="{AEC85D83-84F0-E013-D892-FAC79BBB7E1A}"/>
              </a:ext>
            </a:extLst>
          </p:cNvPr>
          <p:cNvSpPr/>
          <p:nvPr/>
        </p:nvSpPr>
        <p:spPr bwMode="auto">
          <a:xfrm>
            <a:off x="3491880" y="2686331"/>
            <a:ext cx="1080120" cy="526645"/>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4518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CD72-3072-E911-0A70-E724D6CFAE6E}"/>
            </a:ext>
          </a:extLst>
        </p:cNvPr>
        <p:cNvGrpSpPr/>
        <p:nvPr/>
      </p:nvGrpSpPr>
      <p:grpSpPr>
        <a:xfrm>
          <a:off x="0" y="0"/>
          <a:ext cx="0" cy="0"/>
          <a:chOff x="0" y="0"/>
          <a:chExt cx="0" cy="0"/>
        </a:xfrm>
      </p:grpSpPr>
      <p:pic>
        <p:nvPicPr>
          <p:cNvPr id="7" name="Image 6" descr="Une image contenant texte, nombre, capture d’écran&#10;&#10;Description générée automatiquement">
            <a:extLst>
              <a:ext uri="{FF2B5EF4-FFF2-40B4-BE49-F238E27FC236}">
                <a16:creationId xmlns:a16="http://schemas.microsoft.com/office/drawing/2014/main" id="{A61F91AD-99A4-BF48-6C4B-ACB8B59B42AD}"/>
              </a:ext>
            </a:extLst>
          </p:cNvPr>
          <p:cNvPicPr>
            <a:picLocks noChangeAspect="1"/>
          </p:cNvPicPr>
          <p:nvPr/>
        </p:nvPicPr>
        <p:blipFill>
          <a:blip r:embed="rId2">
            <a:extLst>
              <a:ext uri="{28A0092B-C50C-407E-A947-70E740481C1C}">
                <a14:useLocalDpi xmlns:a14="http://schemas.microsoft.com/office/drawing/2010/main" val="0"/>
              </a:ext>
            </a:extLst>
          </a:blip>
          <a:srcRect l="2142" t="-39053" r="-2142" b="39053"/>
          <a:stretch/>
        </p:blipFill>
        <p:spPr>
          <a:xfrm>
            <a:off x="771267" y="-1251520"/>
            <a:ext cx="7617083" cy="7272808"/>
          </a:xfrm>
          <a:prstGeom prst="rect">
            <a:avLst/>
          </a:prstGeom>
        </p:spPr>
      </p:pic>
      <p:sp>
        <p:nvSpPr>
          <p:cNvPr id="2" name="Espace réservé du contenu 1">
            <a:extLst>
              <a:ext uri="{FF2B5EF4-FFF2-40B4-BE49-F238E27FC236}">
                <a16:creationId xmlns:a16="http://schemas.microsoft.com/office/drawing/2014/main" id="{EA32443C-E736-9845-CC8D-B661EB68951F}"/>
              </a:ext>
            </a:extLst>
          </p:cNvPr>
          <p:cNvSpPr>
            <a:spLocks noGrp="1"/>
          </p:cNvSpPr>
          <p:nvPr>
            <p:ph idx="1"/>
          </p:nvPr>
        </p:nvSpPr>
        <p:spPr>
          <a:xfrm>
            <a:off x="250825" y="545324"/>
            <a:ext cx="8497639" cy="1227492"/>
          </a:xfrm>
        </p:spPr>
        <p:txBody>
          <a:bodyPr/>
          <a:lstStyle/>
          <a:p>
            <a:r>
              <a:rPr lang="fr-FR" sz="2000" dirty="0"/>
              <a:t>Au-delà des acquis</a:t>
            </a:r>
          </a:p>
          <a:p>
            <a:pPr lvl="1"/>
            <a:r>
              <a:rPr lang="fr-FR" sz="1800" dirty="0"/>
              <a:t>Retrait progressif des mesures énergie</a:t>
            </a:r>
          </a:p>
          <a:p>
            <a:pPr lvl="1"/>
            <a:r>
              <a:rPr lang="fr-FR" sz="1800" dirty="0"/>
              <a:t>Les hausses de taux passées freinent toujours l’activité</a:t>
            </a:r>
          </a:p>
        </p:txBody>
      </p:sp>
      <p:sp>
        <p:nvSpPr>
          <p:cNvPr id="3" name="Titre 2">
            <a:extLst>
              <a:ext uri="{FF2B5EF4-FFF2-40B4-BE49-F238E27FC236}">
                <a16:creationId xmlns:a16="http://schemas.microsoft.com/office/drawing/2014/main" id="{800E70E4-7461-FEFB-D6D2-C7DDE24BD16B}"/>
              </a:ext>
            </a:extLst>
          </p:cNvPr>
          <p:cNvSpPr>
            <a:spLocks noGrp="1"/>
          </p:cNvSpPr>
          <p:nvPr>
            <p:ph type="title"/>
          </p:nvPr>
        </p:nvSpPr>
        <p:spPr>
          <a:xfrm>
            <a:off x="250826" y="2"/>
            <a:ext cx="8785670" cy="479425"/>
          </a:xfrm>
        </p:spPr>
        <p:txBody>
          <a:bodyPr/>
          <a:lstStyle/>
          <a:p>
            <a:r>
              <a:rPr lang="fr-FR" dirty="0"/>
              <a:t>Croissance des principaux pays développés en 2024</a:t>
            </a:r>
          </a:p>
        </p:txBody>
      </p:sp>
      <p:sp>
        <p:nvSpPr>
          <p:cNvPr id="8" name="Ellipse 7">
            <a:extLst>
              <a:ext uri="{FF2B5EF4-FFF2-40B4-BE49-F238E27FC236}">
                <a16:creationId xmlns:a16="http://schemas.microsoft.com/office/drawing/2014/main" id="{936E9B8F-31C2-AAF5-9198-0F8290BFC658}"/>
              </a:ext>
            </a:extLst>
          </p:cNvPr>
          <p:cNvSpPr/>
          <p:nvPr/>
        </p:nvSpPr>
        <p:spPr bwMode="auto">
          <a:xfrm>
            <a:off x="6876256" y="5013176"/>
            <a:ext cx="1152128" cy="478768"/>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10" name="Ellipse 9">
            <a:extLst>
              <a:ext uri="{FF2B5EF4-FFF2-40B4-BE49-F238E27FC236}">
                <a16:creationId xmlns:a16="http://schemas.microsoft.com/office/drawing/2014/main" id="{AEC85D83-84F0-E013-D892-FAC79BBB7E1A}"/>
              </a:ext>
            </a:extLst>
          </p:cNvPr>
          <p:cNvSpPr/>
          <p:nvPr/>
        </p:nvSpPr>
        <p:spPr bwMode="auto">
          <a:xfrm>
            <a:off x="6876256" y="4221088"/>
            <a:ext cx="1152128" cy="526645"/>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4472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3919-DE46-CD4B-7EB0-35799E3CFC5F}"/>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78B6819-E7B9-2D96-EBB3-90D63B9216FE}"/>
              </a:ext>
            </a:extLst>
          </p:cNvPr>
          <p:cNvSpPr>
            <a:spLocks noGrp="1"/>
          </p:cNvSpPr>
          <p:nvPr>
            <p:ph idx="1"/>
          </p:nvPr>
        </p:nvSpPr>
        <p:spPr>
          <a:xfrm>
            <a:off x="250825" y="545324"/>
            <a:ext cx="8785670" cy="5744532"/>
          </a:xfrm>
        </p:spPr>
        <p:txBody>
          <a:bodyPr/>
          <a:lstStyle/>
          <a:p>
            <a:r>
              <a:rPr lang="fr-FR" sz="2000" dirty="0"/>
              <a:t>Scénario de taux des principales banques centrales</a:t>
            </a:r>
          </a:p>
          <a:p>
            <a:pPr lvl="1"/>
            <a:r>
              <a:rPr lang="fr-FR" sz="1800" dirty="0"/>
              <a:t>L’inflation converge vers 2 % </a:t>
            </a:r>
            <a:r>
              <a:rPr lang="fr-FR" sz="1800" dirty="0">
                <a:latin typeface="Calibri" panose="020F0502020204030204" pitchFamily="34" charset="0"/>
                <a:cs typeface="Calibri" panose="020F0502020204030204" pitchFamily="34" charset="0"/>
              </a:rPr>
              <a:t>→ les banques centrales vont baisser les taux</a:t>
            </a:r>
            <a:endParaRPr lang="fr-FR" sz="1800" dirty="0"/>
          </a:p>
          <a:p>
            <a:pPr marL="342900" lvl="1" indent="0">
              <a:buNone/>
            </a:pPr>
            <a:endParaRPr lang="fr-FR" sz="1800" dirty="0"/>
          </a:p>
          <a:p>
            <a:pPr lvl="1"/>
            <a:endParaRPr lang="fr-FR" sz="1800" dirty="0"/>
          </a:p>
          <a:p>
            <a:pPr lvl="1"/>
            <a:endParaRPr lang="fr-FR" sz="1800" dirty="0"/>
          </a:p>
        </p:txBody>
      </p:sp>
      <p:sp>
        <p:nvSpPr>
          <p:cNvPr id="3" name="Titre 2">
            <a:extLst>
              <a:ext uri="{FF2B5EF4-FFF2-40B4-BE49-F238E27FC236}">
                <a16:creationId xmlns:a16="http://schemas.microsoft.com/office/drawing/2014/main" id="{5627376F-890B-8D8C-7D1E-6E159FF27089}"/>
              </a:ext>
            </a:extLst>
          </p:cNvPr>
          <p:cNvSpPr>
            <a:spLocks noGrp="1"/>
          </p:cNvSpPr>
          <p:nvPr>
            <p:ph type="title"/>
          </p:nvPr>
        </p:nvSpPr>
        <p:spPr>
          <a:xfrm>
            <a:off x="250826" y="2"/>
            <a:ext cx="8785670" cy="479425"/>
          </a:xfrm>
        </p:spPr>
        <p:txBody>
          <a:bodyPr/>
          <a:lstStyle/>
          <a:p>
            <a:r>
              <a:rPr lang="fr-FR" dirty="0"/>
              <a:t>2025 : La politique monétaire soutiendra l’activité</a:t>
            </a:r>
            <a:r>
              <a:rPr lang="fr-FR" sz="2000" dirty="0"/>
              <a:t>			</a:t>
            </a:r>
          </a:p>
        </p:txBody>
      </p:sp>
      <p:pic>
        <p:nvPicPr>
          <p:cNvPr id="4" name="Image 3">
            <a:extLst>
              <a:ext uri="{FF2B5EF4-FFF2-40B4-BE49-F238E27FC236}">
                <a16:creationId xmlns:a16="http://schemas.microsoft.com/office/drawing/2014/main" id="{5E34C2D9-6C12-4B49-8599-107642B8A489}"/>
              </a:ext>
            </a:extLst>
          </p:cNvPr>
          <p:cNvPicPr>
            <a:picLocks noChangeAspect="1"/>
          </p:cNvPicPr>
          <p:nvPr/>
        </p:nvPicPr>
        <p:blipFill>
          <a:blip r:embed="rId2"/>
          <a:stretch>
            <a:fillRect/>
          </a:stretch>
        </p:blipFill>
        <p:spPr>
          <a:xfrm>
            <a:off x="1115616" y="1412776"/>
            <a:ext cx="6785300" cy="5049135"/>
          </a:xfrm>
          <a:prstGeom prst="rect">
            <a:avLst/>
          </a:prstGeom>
        </p:spPr>
      </p:pic>
    </p:spTree>
    <p:extLst>
      <p:ext uri="{BB962C8B-B14F-4D97-AF65-F5344CB8AC3E}">
        <p14:creationId xmlns:p14="http://schemas.microsoft.com/office/powerpoint/2010/main" val="4189038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3919-DE46-CD4B-7EB0-35799E3CFC5F}"/>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78B6819-E7B9-2D96-EBB3-90D63B9216FE}"/>
              </a:ext>
            </a:extLst>
          </p:cNvPr>
          <p:cNvSpPr>
            <a:spLocks noGrp="1"/>
          </p:cNvSpPr>
          <p:nvPr>
            <p:ph idx="1"/>
          </p:nvPr>
        </p:nvSpPr>
        <p:spPr>
          <a:xfrm>
            <a:off x="250825" y="545324"/>
            <a:ext cx="8785670" cy="5744532"/>
          </a:xfrm>
        </p:spPr>
        <p:txBody>
          <a:bodyPr/>
          <a:lstStyle/>
          <a:p>
            <a:r>
              <a:rPr lang="fr-FR" sz="2000" dirty="0"/>
              <a:t>Principalement en Europe</a:t>
            </a:r>
          </a:p>
          <a:p>
            <a:pPr marL="342900" lvl="1" indent="0">
              <a:buNone/>
            </a:pPr>
            <a:endParaRPr lang="fr-FR" sz="1800" dirty="0"/>
          </a:p>
          <a:p>
            <a:pPr lvl="1"/>
            <a:endParaRPr lang="fr-FR" sz="1800" dirty="0"/>
          </a:p>
          <a:p>
            <a:pPr lvl="1"/>
            <a:endParaRPr lang="fr-FR" sz="1800" dirty="0"/>
          </a:p>
        </p:txBody>
      </p:sp>
      <p:sp>
        <p:nvSpPr>
          <p:cNvPr id="3" name="Titre 2">
            <a:extLst>
              <a:ext uri="{FF2B5EF4-FFF2-40B4-BE49-F238E27FC236}">
                <a16:creationId xmlns:a16="http://schemas.microsoft.com/office/drawing/2014/main" id="{5627376F-890B-8D8C-7D1E-6E159FF27089}"/>
              </a:ext>
            </a:extLst>
          </p:cNvPr>
          <p:cNvSpPr>
            <a:spLocks noGrp="1"/>
          </p:cNvSpPr>
          <p:nvPr>
            <p:ph type="title"/>
          </p:nvPr>
        </p:nvSpPr>
        <p:spPr>
          <a:xfrm>
            <a:off x="250826" y="2"/>
            <a:ext cx="8785670" cy="479425"/>
          </a:xfrm>
        </p:spPr>
        <p:txBody>
          <a:bodyPr/>
          <a:lstStyle/>
          <a:p>
            <a:r>
              <a:rPr lang="fr-FR" dirty="0"/>
              <a:t>2025 : le retour de la consolidation budgétaire</a:t>
            </a:r>
            <a:r>
              <a:rPr lang="fr-FR" sz="2000" dirty="0"/>
              <a:t>			</a:t>
            </a:r>
          </a:p>
        </p:txBody>
      </p:sp>
      <p:pic>
        <p:nvPicPr>
          <p:cNvPr id="6" name="Image 5" descr="Une image contenant texte, capture d’écran, diagramme, ligne&#10;&#10;Description générée automatiquement">
            <a:extLst>
              <a:ext uri="{FF2B5EF4-FFF2-40B4-BE49-F238E27FC236}">
                <a16:creationId xmlns:a16="http://schemas.microsoft.com/office/drawing/2014/main" id="{DBF14E35-51FD-2280-AB43-4AAC27340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949" y="1196752"/>
            <a:ext cx="7834101" cy="4896544"/>
          </a:xfrm>
          <a:prstGeom prst="rect">
            <a:avLst/>
          </a:prstGeom>
        </p:spPr>
      </p:pic>
    </p:spTree>
    <p:extLst>
      <p:ext uri="{BB962C8B-B14F-4D97-AF65-F5344CB8AC3E}">
        <p14:creationId xmlns:p14="http://schemas.microsoft.com/office/powerpoint/2010/main" val="14087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3919-DE46-CD4B-7EB0-35799E3CFC5F}"/>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78B6819-E7B9-2D96-EBB3-90D63B9216FE}"/>
              </a:ext>
            </a:extLst>
          </p:cNvPr>
          <p:cNvSpPr>
            <a:spLocks noGrp="1"/>
          </p:cNvSpPr>
          <p:nvPr>
            <p:ph idx="1"/>
          </p:nvPr>
        </p:nvSpPr>
        <p:spPr>
          <a:xfrm>
            <a:off x="250825" y="545324"/>
            <a:ext cx="8785670" cy="5744532"/>
          </a:xfrm>
        </p:spPr>
        <p:txBody>
          <a:bodyPr/>
          <a:lstStyle/>
          <a:p>
            <a:r>
              <a:rPr lang="fr-FR" sz="2000" dirty="0"/>
              <a:t>Une question peu présente dans le débat présidentiel aux États-Unis</a:t>
            </a:r>
          </a:p>
          <a:p>
            <a:pPr lvl="1"/>
            <a:r>
              <a:rPr lang="fr-FR" sz="1800" dirty="0"/>
              <a:t>Les programmes des 2 candidats prévoient même de nouvelles baisses d’impôts</a:t>
            </a:r>
          </a:p>
          <a:p>
            <a:pPr marL="342900" lvl="1" indent="0">
              <a:buNone/>
            </a:pPr>
            <a:endParaRPr lang="fr-FR" sz="1800" dirty="0"/>
          </a:p>
          <a:p>
            <a:pPr lvl="1"/>
            <a:endParaRPr lang="fr-FR" sz="1800" dirty="0"/>
          </a:p>
          <a:p>
            <a:pPr lvl="1"/>
            <a:endParaRPr lang="fr-FR" sz="1800" dirty="0"/>
          </a:p>
        </p:txBody>
      </p:sp>
      <p:sp>
        <p:nvSpPr>
          <p:cNvPr id="3" name="Titre 2">
            <a:extLst>
              <a:ext uri="{FF2B5EF4-FFF2-40B4-BE49-F238E27FC236}">
                <a16:creationId xmlns:a16="http://schemas.microsoft.com/office/drawing/2014/main" id="{5627376F-890B-8D8C-7D1E-6E159FF27089}"/>
              </a:ext>
            </a:extLst>
          </p:cNvPr>
          <p:cNvSpPr>
            <a:spLocks noGrp="1"/>
          </p:cNvSpPr>
          <p:nvPr>
            <p:ph type="title"/>
          </p:nvPr>
        </p:nvSpPr>
        <p:spPr>
          <a:xfrm>
            <a:off x="250826" y="2"/>
            <a:ext cx="8785670" cy="479425"/>
          </a:xfrm>
        </p:spPr>
        <p:txBody>
          <a:bodyPr/>
          <a:lstStyle/>
          <a:p>
            <a:r>
              <a:rPr lang="fr-FR" dirty="0"/>
              <a:t>2025 : le retour de la consolidation budgétaire</a:t>
            </a:r>
            <a:r>
              <a:rPr lang="fr-FR" sz="2000" dirty="0"/>
              <a:t>			</a:t>
            </a:r>
          </a:p>
        </p:txBody>
      </p:sp>
      <p:pic>
        <p:nvPicPr>
          <p:cNvPr id="6" name="Image 5" descr="Une image contenant texte, capture d’écran, ligne, diagramme&#10;&#10;Description générée automatiquement">
            <a:extLst>
              <a:ext uri="{FF2B5EF4-FFF2-40B4-BE49-F238E27FC236}">
                <a16:creationId xmlns:a16="http://schemas.microsoft.com/office/drawing/2014/main" id="{8147945A-1C96-B8E1-07AA-DF45AFDB5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33" y="1438352"/>
            <a:ext cx="7921853" cy="4951391"/>
          </a:xfrm>
          <a:prstGeom prst="rect">
            <a:avLst/>
          </a:prstGeom>
        </p:spPr>
      </p:pic>
    </p:spTree>
    <p:extLst>
      <p:ext uri="{BB962C8B-B14F-4D97-AF65-F5344CB8AC3E}">
        <p14:creationId xmlns:p14="http://schemas.microsoft.com/office/powerpoint/2010/main" val="3013831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2F5F-144A-A417-299D-62D29674FA4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467026A-CBAB-FE1E-F7CF-C50D009E1FCE}"/>
              </a:ext>
            </a:extLst>
          </p:cNvPr>
          <p:cNvSpPr>
            <a:spLocks noGrp="1"/>
          </p:cNvSpPr>
          <p:nvPr>
            <p:ph idx="1"/>
          </p:nvPr>
        </p:nvSpPr>
        <p:spPr>
          <a:xfrm>
            <a:off x="250825" y="545324"/>
            <a:ext cx="8497639" cy="939460"/>
          </a:xfrm>
        </p:spPr>
        <p:txBody>
          <a:bodyPr/>
          <a:lstStyle/>
          <a:p>
            <a:r>
              <a:rPr lang="fr-FR" sz="2000" dirty="0"/>
              <a:t>Dynamique de croissance plus favorable en Europe mais ralentissement aux États-Unis et en Chine</a:t>
            </a:r>
          </a:p>
        </p:txBody>
      </p:sp>
      <p:sp>
        <p:nvSpPr>
          <p:cNvPr id="3" name="Titre 2">
            <a:extLst>
              <a:ext uri="{FF2B5EF4-FFF2-40B4-BE49-F238E27FC236}">
                <a16:creationId xmlns:a16="http://schemas.microsoft.com/office/drawing/2014/main" id="{6FA01067-F4F7-D1AD-5D7F-F7DDEEE8A474}"/>
              </a:ext>
            </a:extLst>
          </p:cNvPr>
          <p:cNvSpPr>
            <a:spLocks noGrp="1"/>
          </p:cNvSpPr>
          <p:nvPr>
            <p:ph type="title"/>
          </p:nvPr>
        </p:nvSpPr>
        <p:spPr>
          <a:xfrm>
            <a:off x="250826" y="2"/>
            <a:ext cx="8785670" cy="479425"/>
          </a:xfrm>
        </p:spPr>
        <p:txBody>
          <a:bodyPr/>
          <a:lstStyle/>
          <a:p>
            <a:r>
              <a:rPr lang="fr-FR" dirty="0"/>
              <a:t>2025 : passage de relais</a:t>
            </a:r>
          </a:p>
        </p:txBody>
      </p:sp>
      <p:sp>
        <p:nvSpPr>
          <p:cNvPr id="4" name="ZoneTexte 3">
            <a:extLst>
              <a:ext uri="{FF2B5EF4-FFF2-40B4-BE49-F238E27FC236}">
                <a16:creationId xmlns:a16="http://schemas.microsoft.com/office/drawing/2014/main" id="{796FD0FF-30AE-B2A7-F919-A813C9B26176}"/>
              </a:ext>
            </a:extLst>
          </p:cNvPr>
          <p:cNvSpPr txBox="1"/>
          <p:nvPr/>
        </p:nvSpPr>
        <p:spPr>
          <a:xfrm>
            <a:off x="1045697" y="6158787"/>
            <a:ext cx="6120680" cy="307777"/>
          </a:xfrm>
          <a:prstGeom prst="rect">
            <a:avLst/>
          </a:prstGeom>
          <a:noFill/>
        </p:spPr>
        <p:txBody>
          <a:bodyPr wrap="square" rtlCol="0">
            <a:spAutoFit/>
          </a:bodyPr>
          <a:lstStyle/>
          <a:p>
            <a:r>
              <a:rPr lang="fr-FR" sz="1400" i="1" dirty="0"/>
              <a:t>Sources : comptabilités nationales, prévision OFCE octobre 2024.</a:t>
            </a:r>
          </a:p>
        </p:txBody>
      </p:sp>
      <p:graphicFrame>
        <p:nvGraphicFramePr>
          <p:cNvPr id="8" name="Tableau 7">
            <a:extLst>
              <a:ext uri="{FF2B5EF4-FFF2-40B4-BE49-F238E27FC236}">
                <a16:creationId xmlns:a16="http://schemas.microsoft.com/office/drawing/2014/main" id="{FF8ED02A-5F28-0BDE-E4E7-61221110FAD2}"/>
              </a:ext>
            </a:extLst>
          </p:cNvPr>
          <p:cNvGraphicFramePr>
            <a:graphicFrameLocks noGrp="1"/>
          </p:cNvGraphicFramePr>
          <p:nvPr/>
        </p:nvGraphicFramePr>
        <p:xfrm>
          <a:off x="611560" y="1802794"/>
          <a:ext cx="8280920" cy="4175760"/>
        </p:xfrm>
        <a:graphic>
          <a:graphicData uri="http://schemas.openxmlformats.org/drawingml/2006/table">
            <a:tbl>
              <a:tblPr/>
              <a:tblGrid>
                <a:gridCol w="2070230">
                  <a:extLst>
                    <a:ext uri="{9D8B030D-6E8A-4147-A177-3AD203B41FA5}">
                      <a16:colId xmlns:a16="http://schemas.microsoft.com/office/drawing/2014/main" val="3546364912"/>
                    </a:ext>
                  </a:extLst>
                </a:gridCol>
                <a:gridCol w="2070230">
                  <a:extLst>
                    <a:ext uri="{9D8B030D-6E8A-4147-A177-3AD203B41FA5}">
                      <a16:colId xmlns:a16="http://schemas.microsoft.com/office/drawing/2014/main" val="51063601"/>
                    </a:ext>
                  </a:extLst>
                </a:gridCol>
                <a:gridCol w="2070230">
                  <a:extLst>
                    <a:ext uri="{9D8B030D-6E8A-4147-A177-3AD203B41FA5}">
                      <a16:colId xmlns:a16="http://schemas.microsoft.com/office/drawing/2014/main" val="194189568"/>
                    </a:ext>
                  </a:extLst>
                </a:gridCol>
                <a:gridCol w="2070230">
                  <a:extLst>
                    <a:ext uri="{9D8B030D-6E8A-4147-A177-3AD203B41FA5}">
                      <a16:colId xmlns:a16="http://schemas.microsoft.com/office/drawing/2014/main" val="887236849"/>
                    </a:ext>
                  </a:extLst>
                </a:gridCol>
              </a:tblGrid>
              <a:tr h="0">
                <a:tc>
                  <a:txBody>
                    <a:bodyPr/>
                    <a:lstStyle/>
                    <a:p>
                      <a:pPr algn="ctr"/>
                      <a:r>
                        <a:rPr lang="fr-FR" sz="1400" b="1" dirty="0">
                          <a:effectLst/>
                        </a:rPr>
                        <a:t>Pays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033955"/>
                  </a:ext>
                </a:extLst>
              </a:tr>
              <a:tr h="0">
                <a:tc>
                  <a:txBody>
                    <a:bodyPr/>
                    <a:lstStyle/>
                    <a:p>
                      <a:pPr algn="ctr"/>
                      <a:r>
                        <a:rPr lang="fr-FR" sz="1400" dirty="0">
                          <a:effectLst/>
                        </a:rPr>
                        <a:t>Allemagne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349001"/>
                  </a:ext>
                </a:extLst>
              </a:tr>
              <a:tr h="0">
                <a:tc>
                  <a:txBody>
                    <a:bodyPr/>
                    <a:lstStyle/>
                    <a:p>
                      <a:pPr algn="ctr"/>
                      <a:r>
                        <a:rPr lang="fr-FR" sz="1400" dirty="0">
                          <a:effectLst/>
                        </a:rPr>
                        <a:t>France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09472"/>
                  </a:ext>
                </a:extLst>
              </a:tr>
              <a:tr h="0">
                <a:tc>
                  <a:txBody>
                    <a:bodyPr/>
                    <a:lstStyle/>
                    <a:p>
                      <a:pPr algn="ctr"/>
                      <a:r>
                        <a:rPr lang="fr-FR" sz="1400" dirty="0">
                          <a:effectLst/>
                        </a:rPr>
                        <a:t>Italie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537525"/>
                  </a:ext>
                </a:extLst>
              </a:tr>
              <a:tr h="0">
                <a:tc>
                  <a:txBody>
                    <a:bodyPr/>
                    <a:lstStyle/>
                    <a:p>
                      <a:pPr algn="ctr"/>
                      <a:r>
                        <a:rPr lang="fr-FR" sz="1400">
                          <a:effectLst/>
                        </a:rPr>
                        <a:t>Espagne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236510"/>
                  </a:ext>
                </a:extLst>
              </a:tr>
              <a:tr h="0">
                <a:tc>
                  <a:txBody>
                    <a:bodyPr/>
                    <a:lstStyle/>
                    <a:p>
                      <a:pPr algn="ctr"/>
                      <a:r>
                        <a:rPr lang="fr-FR" sz="1400" dirty="0">
                          <a:effectLst/>
                        </a:rPr>
                        <a:t>Zone euro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860681"/>
                  </a:ext>
                </a:extLst>
              </a:tr>
              <a:tr h="0">
                <a:tc>
                  <a:txBody>
                    <a:bodyPr/>
                    <a:lstStyle/>
                    <a:p>
                      <a:pPr algn="ctr"/>
                      <a:r>
                        <a:rPr lang="fr-FR" sz="1400">
                          <a:effectLst/>
                        </a:rPr>
                        <a:t>Royaume-Uni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853442"/>
                  </a:ext>
                </a:extLst>
              </a:tr>
              <a:tr h="0">
                <a:tc>
                  <a:txBody>
                    <a:bodyPr/>
                    <a:lstStyle/>
                    <a:p>
                      <a:pPr algn="ctr"/>
                      <a:r>
                        <a:rPr lang="fr-FR" sz="1400">
                          <a:effectLst/>
                        </a:rPr>
                        <a:t>Etats-Unis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054136"/>
                  </a:ext>
                </a:extLst>
              </a:tr>
              <a:tr h="0">
                <a:tc>
                  <a:txBody>
                    <a:bodyPr/>
                    <a:lstStyle/>
                    <a:p>
                      <a:pPr algn="ctr"/>
                      <a:r>
                        <a:rPr lang="fr-FR" sz="1400">
                          <a:effectLst/>
                        </a:rPr>
                        <a:t>Japon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814778"/>
                  </a:ext>
                </a:extLst>
              </a:tr>
              <a:tr h="0">
                <a:tc>
                  <a:txBody>
                    <a:bodyPr/>
                    <a:lstStyle/>
                    <a:p>
                      <a:pPr algn="ctr"/>
                      <a:r>
                        <a:rPr lang="fr-FR" sz="1400" dirty="0">
                          <a:effectLst/>
                        </a:rPr>
                        <a:t>Pays industrialisés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73579"/>
                  </a:ext>
                </a:extLst>
              </a:tr>
              <a:tr h="0">
                <a:tc>
                  <a:txBody>
                    <a:bodyPr/>
                    <a:lstStyle/>
                    <a:p>
                      <a:pPr algn="ctr"/>
                      <a:r>
                        <a:rPr lang="fr-FR" sz="1400" dirty="0">
                          <a:effectLst/>
                        </a:rPr>
                        <a:t>Chine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305330"/>
                  </a:ext>
                </a:extLst>
              </a:tr>
              <a:tr h="0">
                <a:tc>
                  <a:txBody>
                    <a:bodyPr/>
                    <a:lstStyle/>
                    <a:p>
                      <a:pPr algn="ctr"/>
                      <a:r>
                        <a:rPr lang="fr-FR" sz="1400" dirty="0">
                          <a:effectLst/>
                        </a:rPr>
                        <a:t>Pays émergents et en développement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609702"/>
                  </a:ext>
                </a:extLst>
              </a:tr>
              <a:tr h="0">
                <a:tc>
                  <a:txBody>
                    <a:bodyPr/>
                    <a:lstStyle/>
                    <a:p>
                      <a:pPr algn="ctr"/>
                      <a:r>
                        <a:rPr lang="fr-FR" sz="1400" b="1" dirty="0">
                          <a:solidFill>
                            <a:srgbClr val="C00000"/>
                          </a:solidFill>
                          <a:effectLst/>
                        </a:rPr>
                        <a:t>Monde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775631"/>
                  </a:ext>
                </a:extLst>
              </a:tr>
            </a:tbl>
          </a:graphicData>
        </a:graphic>
      </p:graphicFrame>
      <p:sp>
        <p:nvSpPr>
          <p:cNvPr id="9" name="Rectangle 1">
            <a:extLst>
              <a:ext uri="{FF2B5EF4-FFF2-40B4-BE49-F238E27FC236}">
                <a16:creationId xmlns:a16="http://schemas.microsoft.com/office/drawing/2014/main" id="{AA021443-87C1-9755-B019-B4D538868E4A}"/>
              </a:ext>
            </a:extLst>
          </p:cNvPr>
          <p:cNvSpPr>
            <a:spLocks noChangeArrowheads="1"/>
          </p:cNvSpPr>
          <p:nvPr/>
        </p:nvSpPr>
        <p:spPr bwMode="auto">
          <a:xfrm>
            <a:off x="2123728" y="1404901"/>
            <a:ext cx="453438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Arial" panose="020B0604020202020204" pitchFamily="34" charset="0"/>
              </a:rPr>
              <a:t>Tableau</a:t>
            </a:r>
            <a:r>
              <a:rPr lang="fr-FR" altLang="fr-FR" dirty="0"/>
              <a:t>.</a:t>
            </a:r>
            <a:r>
              <a:rPr kumimoji="0" lang="fr-FR" altLang="fr-FR" b="0" i="0" u="none" strike="noStrike" cap="none" normalizeH="0" baseline="0" dirty="0">
                <a:ln>
                  <a:noFill/>
                </a:ln>
                <a:solidFill>
                  <a:schemeClr val="tx1"/>
                </a:solidFill>
                <a:effectLst/>
                <a:latin typeface="Arial" panose="020B0604020202020204" pitchFamily="34" charset="0"/>
              </a:rPr>
              <a:t> La croissance mondiale en 2024-2025</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Ellipse 9">
            <a:extLst>
              <a:ext uri="{FF2B5EF4-FFF2-40B4-BE49-F238E27FC236}">
                <a16:creationId xmlns:a16="http://schemas.microsoft.com/office/drawing/2014/main" id="{DC19CA77-B938-E560-2576-51D2045CFC6B}"/>
              </a:ext>
            </a:extLst>
          </p:cNvPr>
          <p:cNvSpPr/>
          <p:nvPr/>
        </p:nvSpPr>
        <p:spPr bwMode="auto">
          <a:xfrm>
            <a:off x="5364088" y="3247810"/>
            <a:ext cx="2880320" cy="432048"/>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07033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2F5F-144A-A417-299D-62D29674FA4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467026A-CBAB-FE1E-F7CF-C50D009E1FCE}"/>
              </a:ext>
            </a:extLst>
          </p:cNvPr>
          <p:cNvSpPr>
            <a:spLocks noGrp="1"/>
          </p:cNvSpPr>
          <p:nvPr>
            <p:ph idx="1"/>
          </p:nvPr>
        </p:nvSpPr>
        <p:spPr>
          <a:xfrm>
            <a:off x="250825" y="545324"/>
            <a:ext cx="8497639" cy="939460"/>
          </a:xfrm>
        </p:spPr>
        <p:txBody>
          <a:bodyPr/>
          <a:lstStyle/>
          <a:p>
            <a:r>
              <a:rPr lang="fr-FR" sz="2000" dirty="0"/>
              <a:t>Dynamique de croissance plus favorable en Europe mais ralentissement aux États-Unis et en Chine</a:t>
            </a:r>
          </a:p>
        </p:txBody>
      </p:sp>
      <p:sp>
        <p:nvSpPr>
          <p:cNvPr id="3" name="Titre 2">
            <a:extLst>
              <a:ext uri="{FF2B5EF4-FFF2-40B4-BE49-F238E27FC236}">
                <a16:creationId xmlns:a16="http://schemas.microsoft.com/office/drawing/2014/main" id="{6FA01067-F4F7-D1AD-5D7F-F7DDEEE8A474}"/>
              </a:ext>
            </a:extLst>
          </p:cNvPr>
          <p:cNvSpPr>
            <a:spLocks noGrp="1"/>
          </p:cNvSpPr>
          <p:nvPr>
            <p:ph type="title"/>
          </p:nvPr>
        </p:nvSpPr>
        <p:spPr>
          <a:xfrm>
            <a:off x="250826" y="2"/>
            <a:ext cx="8785670" cy="479425"/>
          </a:xfrm>
        </p:spPr>
        <p:txBody>
          <a:bodyPr/>
          <a:lstStyle/>
          <a:p>
            <a:r>
              <a:rPr lang="fr-FR" dirty="0"/>
              <a:t>2025 : passage de relais</a:t>
            </a:r>
          </a:p>
        </p:txBody>
      </p:sp>
      <p:sp>
        <p:nvSpPr>
          <p:cNvPr id="4" name="ZoneTexte 3">
            <a:extLst>
              <a:ext uri="{FF2B5EF4-FFF2-40B4-BE49-F238E27FC236}">
                <a16:creationId xmlns:a16="http://schemas.microsoft.com/office/drawing/2014/main" id="{796FD0FF-30AE-B2A7-F919-A813C9B26176}"/>
              </a:ext>
            </a:extLst>
          </p:cNvPr>
          <p:cNvSpPr txBox="1"/>
          <p:nvPr/>
        </p:nvSpPr>
        <p:spPr>
          <a:xfrm>
            <a:off x="1045697" y="6158787"/>
            <a:ext cx="6120680" cy="307777"/>
          </a:xfrm>
          <a:prstGeom prst="rect">
            <a:avLst/>
          </a:prstGeom>
          <a:noFill/>
        </p:spPr>
        <p:txBody>
          <a:bodyPr wrap="square" rtlCol="0">
            <a:spAutoFit/>
          </a:bodyPr>
          <a:lstStyle/>
          <a:p>
            <a:r>
              <a:rPr lang="fr-FR" sz="1400" i="1" dirty="0"/>
              <a:t>Sources : comptabilités nationales, prévision OFCE octobre 2024.</a:t>
            </a:r>
          </a:p>
        </p:txBody>
      </p:sp>
      <p:graphicFrame>
        <p:nvGraphicFramePr>
          <p:cNvPr id="8" name="Tableau 7">
            <a:extLst>
              <a:ext uri="{FF2B5EF4-FFF2-40B4-BE49-F238E27FC236}">
                <a16:creationId xmlns:a16="http://schemas.microsoft.com/office/drawing/2014/main" id="{FF8ED02A-5F28-0BDE-E4E7-61221110FAD2}"/>
              </a:ext>
            </a:extLst>
          </p:cNvPr>
          <p:cNvGraphicFramePr>
            <a:graphicFrameLocks noGrp="1"/>
          </p:cNvGraphicFramePr>
          <p:nvPr/>
        </p:nvGraphicFramePr>
        <p:xfrm>
          <a:off x="611560" y="1802794"/>
          <a:ext cx="8280920" cy="4175760"/>
        </p:xfrm>
        <a:graphic>
          <a:graphicData uri="http://schemas.openxmlformats.org/drawingml/2006/table">
            <a:tbl>
              <a:tblPr/>
              <a:tblGrid>
                <a:gridCol w="2070230">
                  <a:extLst>
                    <a:ext uri="{9D8B030D-6E8A-4147-A177-3AD203B41FA5}">
                      <a16:colId xmlns:a16="http://schemas.microsoft.com/office/drawing/2014/main" val="3546364912"/>
                    </a:ext>
                  </a:extLst>
                </a:gridCol>
                <a:gridCol w="2070230">
                  <a:extLst>
                    <a:ext uri="{9D8B030D-6E8A-4147-A177-3AD203B41FA5}">
                      <a16:colId xmlns:a16="http://schemas.microsoft.com/office/drawing/2014/main" val="51063601"/>
                    </a:ext>
                  </a:extLst>
                </a:gridCol>
                <a:gridCol w="2070230">
                  <a:extLst>
                    <a:ext uri="{9D8B030D-6E8A-4147-A177-3AD203B41FA5}">
                      <a16:colId xmlns:a16="http://schemas.microsoft.com/office/drawing/2014/main" val="194189568"/>
                    </a:ext>
                  </a:extLst>
                </a:gridCol>
                <a:gridCol w="2070230">
                  <a:extLst>
                    <a:ext uri="{9D8B030D-6E8A-4147-A177-3AD203B41FA5}">
                      <a16:colId xmlns:a16="http://schemas.microsoft.com/office/drawing/2014/main" val="887236849"/>
                    </a:ext>
                  </a:extLst>
                </a:gridCol>
              </a:tblGrid>
              <a:tr h="0">
                <a:tc>
                  <a:txBody>
                    <a:bodyPr/>
                    <a:lstStyle/>
                    <a:p>
                      <a:pPr algn="ctr"/>
                      <a:r>
                        <a:rPr lang="fr-FR" sz="1400" b="1" dirty="0">
                          <a:effectLst/>
                        </a:rPr>
                        <a:t>Pays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033955"/>
                  </a:ext>
                </a:extLst>
              </a:tr>
              <a:tr h="0">
                <a:tc>
                  <a:txBody>
                    <a:bodyPr/>
                    <a:lstStyle/>
                    <a:p>
                      <a:pPr algn="ctr"/>
                      <a:r>
                        <a:rPr lang="fr-FR" sz="1400" dirty="0">
                          <a:effectLst/>
                        </a:rPr>
                        <a:t>Allemagne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349001"/>
                  </a:ext>
                </a:extLst>
              </a:tr>
              <a:tr h="0">
                <a:tc>
                  <a:txBody>
                    <a:bodyPr/>
                    <a:lstStyle/>
                    <a:p>
                      <a:pPr algn="ctr"/>
                      <a:r>
                        <a:rPr lang="fr-FR" sz="1400" dirty="0">
                          <a:effectLst/>
                        </a:rPr>
                        <a:t>France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09472"/>
                  </a:ext>
                </a:extLst>
              </a:tr>
              <a:tr h="0">
                <a:tc>
                  <a:txBody>
                    <a:bodyPr/>
                    <a:lstStyle/>
                    <a:p>
                      <a:pPr algn="ctr"/>
                      <a:r>
                        <a:rPr lang="fr-FR" sz="1400" dirty="0">
                          <a:effectLst/>
                        </a:rPr>
                        <a:t>Italie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537525"/>
                  </a:ext>
                </a:extLst>
              </a:tr>
              <a:tr h="0">
                <a:tc>
                  <a:txBody>
                    <a:bodyPr/>
                    <a:lstStyle/>
                    <a:p>
                      <a:pPr algn="ctr"/>
                      <a:r>
                        <a:rPr lang="fr-FR" sz="1400" dirty="0">
                          <a:effectLst/>
                        </a:rPr>
                        <a:t>Espagne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236510"/>
                  </a:ext>
                </a:extLst>
              </a:tr>
              <a:tr h="0">
                <a:tc>
                  <a:txBody>
                    <a:bodyPr/>
                    <a:lstStyle/>
                    <a:p>
                      <a:pPr algn="ctr"/>
                      <a:r>
                        <a:rPr lang="fr-FR" sz="1400" dirty="0">
                          <a:effectLst/>
                        </a:rPr>
                        <a:t>Zone euro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860681"/>
                  </a:ext>
                </a:extLst>
              </a:tr>
              <a:tr h="0">
                <a:tc>
                  <a:txBody>
                    <a:bodyPr/>
                    <a:lstStyle/>
                    <a:p>
                      <a:pPr algn="ctr"/>
                      <a:r>
                        <a:rPr lang="fr-FR" sz="1400">
                          <a:effectLst/>
                        </a:rPr>
                        <a:t>Royaume-Uni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853442"/>
                  </a:ext>
                </a:extLst>
              </a:tr>
              <a:tr h="0">
                <a:tc>
                  <a:txBody>
                    <a:bodyPr/>
                    <a:lstStyle/>
                    <a:p>
                      <a:pPr algn="ctr"/>
                      <a:r>
                        <a:rPr lang="fr-FR" sz="1400">
                          <a:effectLst/>
                        </a:rPr>
                        <a:t>Etats-Unis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054136"/>
                  </a:ext>
                </a:extLst>
              </a:tr>
              <a:tr h="0">
                <a:tc>
                  <a:txBody>
                    <a:bodyPr/>
                    <a:lstStyle/>
                    <a:p>
                      <a:pPr algn="ctr"/>
                      <a:r>
                        <a:rPr lang="fr-FR" sz="1400">
                          <a:effectLst/>
                        </a:rPr>
                        <a:t>Japon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814778"/>
                  </a:ext>
                </a:extLst>
              </a:tr>
              <a:tr h="0">
                <a:tc>
                  <a:txBody>
                    <a:bodyPr/>
                    <a:lstStyle/>
                    <a:p>
                      <a:pPr algn="ctr"/>
                      <a:r>
                        <a:rPr lang="fr-FR" sz="1400" dirty="0">
                          <a:effectLst/>
                        </a:rPr>
                        <a:t>Pays industrialisés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73579"/>
                  </a:ext>
                </a:extLst>
              </a:tr>
              <a:tr h="0">
                <a:tc>
                  <a:txBody>
                    <a:bodyPr/>
                    <a:lstStyle/>
                    <a:p>
                      <a:pPr algn="ctr"/>
                      <a:r>
                        <a:rPr lang="fr-FR" sz="1400" dirty="0">
                          <a:effectLst/>
                        </a:rPr>
                        <a:t>Chine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305330"/>
                  </a:ext>
                </a:extLst>
              </a:tr>
              <a:tr h="0">
                <a:tc>
                  <a:txBody>
                    <a:bodyPr/>
                    <a:lstStyle/>
                    <a:p>
                      <a:pPr algn="ctr"/>
                      <a:r>
                        <a:rPr lang="fr-FR" sz="1400" dirty="0">
                          <a:effectLst/>
                        </a:rPr>
                        <a:t>Pays émergents et en développement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609702"/>
                  </a:ext>
                </a:extLst>
              </a:tr>
              <a:tr h="0">
                <a:tc>
                  <a:txBody>
                    <a:bodyPr/>
                    <a:lstStyle/>
                    <a:p>
                      <a:pPr algn="ctr"/>
                      <a:r>
                        <a:rPr lang="fr-FR" sz="1400" b="1" dirty="0">
                          <a:solidFill>
                            <a:srgbClr val="C00000"/>
                          </a:solidFill>
                          <a:effectLst/>
                        </a:rPr>
                        <a:t>Monde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775631"/>
                  </a:ext>
                </a:extLst>
              </a:tr>
            </a:tbl>
          </a:graphicData>
        </a:graphic>
      </p:graphicFrame>
      <p:sp>
        <p:nvSpPr>
          <p:cNvPr id="9" name="Rectangle 1">
            <a:extLst>
              <a:ext uri="{FF2B5EF4-FFF2-40B4-BE49-F238E27FC236}">
                <a16:creationId xmlns:a16="http://schemas.microsoft.com/office/drawing/2014/main" id="{AA021443-87C1-9755-B019-B4D538868E4A}"/>
              </a:ext>
            </a:extLst>
          </p:cNvPr>
          <p:cNvSpPr>
            <a:spLocks noChangeArrowheads="1"/>
          </p:cNvSpPr>
          <p:nvPr/>
        </p:nvSpPr>
        <p:spPr bwMode="auto">
          <a:xfrm>
            <a:off x="2123728" y="1404901"/>
            <a:ext cx="453438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Arial" panose="020B0604020202020204" pitchFamily="34" charset="0"/>
              </a:rPr>
              <a:t>Tableau</a:t>
            </a:r>
            <a:r>
              <a:rPr lang="fr-FR" altLang="fr-FR" dirty="0"/>
              <a:t>.</a:t>
            </a:r>
            <a:r>
              <a:rPr kumimoji="0" lang="fr-FR" altLang="fr-FR" b="0" i="0" u="none" strike="noStrike" cap="none" normalizeH="0" baseline="0" dirty="0">
                <a:ln>
                  <a:noFill/>
                </a:ln>
                <a:solidFill>
                  <a:schemeClr val="tx1"/>
                </a:solidFill>
                <a:effectLst/>
                <a:latin typeface="Arial" panose="020B0604020202020204" pitchFamily="34" charset="0"/>
              </a:rPr>
              <a:t> La croissance mondiale en 2024-2025</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0" name="Ellipse 9">
            <a:extLst>
              <a:ext uri="{FF2B5EF4-FFF2-40B4-BE49-F238E27FC236}">
                <a16:creationId xmlns:a16="http://schemas.microsoft.com/office/drawing/2014/main" id="{DC19CA77-B938-E560-2576-51D2045CFC6B}"/>
              </a:ext>
            </a:extLst>
          </p:cNvPr>
          <p:cNvSpPr/>
          <p:nvPr/>
        </p:nvSpPr>
        <p:spPr bwMode="auto">
          <a:xfrm>
            <a:off x="5364088" y="3903967"/>
            <a:ext cx="2880320" cy="432048"/>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0780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2F5F-144A-A417-299D-62D29674FA4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467026A-CBAB-FE1E-F7CF-C50D009E1FCE}"/>
              </a:ext>
            </a:extLst>
          </p:cNvPr>
          <p:cNvSpPr>
            <a:spLocks noGrp="1"/>
          </p:cNvSpPr>
          <p:nvPr>
            <p:ph idx="1"/>
          </p:nvPr>
        </p:nvSpPr>
        <p:spPr>
          <a:xfrm>
            <a:off x="250825" y="545324"/>
            <a:ext cx="8497639" cy="939460"/>
          </a:xfrm>
        </p:spPr>
        <p:txBody>
          <a:bodyPr/>
          <a:lstStyle/>
          <a:p>
            <a:r>
              <a:rPr lang="fr-FR" sz="2000" dirty="0"/>
              <a:t>Dynamique de croissance plus favorable en Europe mais ralentissement aux États-Unis et en Chine</a:t>
            </a:r>
          </a:p>
        </p:txBody>
      </p:sp>
      <p:sp>
        <p:nvSpPr>
          <p:cNvPr id="3" name="Titre 2">
            <a:extLst>
              <a:ext uri="{FF2B5EF4-FFF2-40B4-BE49-F238E27FC236}">
                <a16:creationId xmlns:a16="http://schemas.microsoft.com/office/drawing/2014/main" id="{6FA01067-F4F7-D1AD-5D7F-F7DDEEE8A474}"/>
              </a:ext>
            </a:extLst>
          </p:cNvPr>
          <p:cNvSpPr>
            <a:spLocks noGrp="1"/>
          </p:cNvSpPr>
          <p:nvPr>
            <p:ph type="title"/>
          </p:nvPr>
        </p:nvSpPr>
        <p:spPr>
          <a:xfrm>
            <a:off x="250826" y="2"/>
            <a:ext cx="8785670" cy="479425"/>
          </a:xfrm>
        </p:spPr>
        <p:txBody>
          <a:bodyPr/>
          <a:lstStyle/>
          <a:p>
            <a:r>
              <a:rPr lang="fr-FR" dirty="0"/>
              <a:t>2025 : passage de relais</a:t>
            </a:r>
          </a:p>
        </p:txBody>
      </p:sp>
      <p:sp>
        <p:nvSpPr>
          <p:cNvPr id="4" name="ZoneTexte 3">
            <a:extLst>
              <a:ext uri="{FF2B5EF4-FFF2-40B4-BE49-F238E27FC236}">
                <a16:creationId xmlns:a16="http://schemas.microsoft.com/office/drawing/2014/main" id="{796FD0FF-30AE-B2A7-F919-A813C9B26176}"/>
              </a:ext>
            </a:extLst>
          </p:cNvPr>
          <p:cNvSpPr txBox="1"/>
          <p:nvPr/>
        </p:nvSpPr>
        <p:spPr>
          <a:xfrm>
            <a:off x="1045697" y="6158787"/>
            <a:ext cx="6120680" cy="307777"/>
          </a:xfrm>
          <a:prstGeom prst="rect">
            <a:avLst/>
          </a:prstGeom>
          <a:noFill/>
        </p:spPr>
        <p:txBody>
          <a:bodyPr wrap="square" rtlCol="0">
            <a:spAutoFit/>
          </a:bodyPr>
          <a:lstStyle/>
          <a:p>
            <a:r>
              <a:rPr lang="fr-FR" sz="1400" i="1" dirty="0"/>
              <a:t>Sources : comptabilités nationales, prévision OFCE octobre 2024.</a:t>
            </a:r>
          </a:p>
        </p:txBody>
      </p:sp>
      <p:sp>
        <p:nvSpPr>
          <p:cNvPr id="9" name="Rectangle 1">
            <a:extLst>
              <a:ext uri="{FF2B5EF4-FFF2-40B4-BE49-F238E27FC236}">
                <a16:creationId xmlns:a16="http://schemas.microsoft.com/office/drawing/2014/main" id="{AA021443-87C1-9755-B019-B4D538868E4A}"/>
              </a:ext>
            </a:extLst>
          </p:cNvPr>
          <p:cNvSpPr>
            <a:spLocks noChangeArrowheads="1"/>
          </p:cNvSpPr>
          <p:nvPr/>
        </p:nvSpPr>
        <p:spPr bwMode="auto">
          <a:xfrm>
            <a:off x="2123728" y="1404901"/>
            <a:ext cx="453438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latin typeface="Arial" panose="020B0604020202020204" pitchFamily="34" charset="0"/>
              </a:rPr>
              <a:t>Tableau</a:t>
            </a:r>
            <a:r>
              <a:rPr lang="fr-FR" altLang="fr-FR" dirty="0"/>
              <a:t>.</a:t>
            </a:r>
            <a:r>
              <a:rPr kumimoji="0" lang="fr-FR" altLang="fr-FR" b="0" i="0" u="none" strike="noStrike" cap="none" normalizeH="0" baseline="0" dirty="0">
                <a:ln>
                  <a:noFill/>
                </a:ln>
                <a:solidFill>
                  <a:schemeClr val="tx1"/>
                </a:solidFill>
                <a:effectLst/>
                <a:latin typeface="Arial" panose="020B0604020202020204" pitchFamily="34" charset="0"/>
              </a:rPr>
              <a:t> La croissance mondiale en 2024-2025</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Ellipse 10">
            <a:extLst>
              <a:ext uri="{FF2B5EF4-FFF2-40B4-BE49-F238E27FC236}">
                <a16:creationId xmlns:a16="http://schemas.microsoft.com/office/drawing/2014/main" id="{5109EEDB-0554-E970-AB7D-91CCD2A0DB38}"/>
              </a:ext>
            </a:extLst>
          </p:cNvPr>
          <p:cNvSpPr/>
          <p:nvPr/>
        </p:nvSpPr>
        <p:spPr bwMode="auto">
          <a:xfrm>
            <a:off x="3275856" y="4689558"/>
            <a:ext cx="5040560" cy="428453"/>
          </a:xfrm>
          <a:prstGeom prst="ellipse">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5" name="Ellipse 4">
            <a:extLst>
              <a:ext uri="{FF2B5EF4-FFF2-40B4-BE49-F238E27FC236}">
                <a16:creationId xmlns:a16="http://schemas.microsoft.com/office/drawing/2014/main" id="{A28387EC-B1DC-BD88-0D1F-A6429A667D0B}"/>
              </a:ext>
            </a:extLst>
          </p:cNvPr>
          <p:cNvSpPr/>
          <p:nvPr/>
        </p:nvSpPr>
        <p:spPr bwMode="auto">
          <a:xfrm>
            <a:off x="3275856" y="5516831"/>
            <a:ext cx="5184576" cy="506781"/>
          </a:xfrm>
          <a:prstGeom prst="ellipse">
            <a:avLst/>
          </a:prstGeom>
          <a:noFill/>
          <a:ln w="28575"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graphicFrame>
        <p:nvGraphicFramePr>
          <p:cNvPr id="6" name="Tableau 5">
            <a:extLst>
              <a:ext uri="{FF2B5EF4-FFF2-40B4-BE49-F238E27FC236}">
                <a16:creationId xmlns:a16="http://schemas.microsoft.com/office/drawing/2014/main" id="{518E641A-AB8A-0D65-1E8F-B83395B69213}"/>
              </a:ext>
            </a:extLst>
          </p:cNvPr>
          <p:cNvGraphicFramePr>
            <a:graphicFrameLocks noGrp="1"/>
          </p:cNvGraphicFramePr>
          <p:nvPr/>
        </p:nvGraphicFramePr>
        <p:xfrm>
          <a:off x="611560" y="1712677"/>
          <a:ext cx="8280920" cy="4175760"/>
        </p:xfrm>
        <a:graphic>
          <a:graphicData uri="http://schemas.openxmlformats.org/drawingml/2006/table">
            <a:tbl>
              <a:tblPr/>
              <a:tblGrid>
                <a:gridCol w="2070230">
                  <a:extLst>
                    <a:ext uri="{9D8B030D-6E8A-4147-A177-3AD203B41FA5}">
                      <a16:colId xmlns:a16="http://schemas.microsoft.com/office/drawing/2014/main" val="3546364912"/>
                    </a:ext>
                  </a:extLst>
                </a:gridCol>
                <a:gridCol w="2070230">
                  <a:extLst>
                    <a:ext uri="{9D8B030D-6E8A-4147-A177-3AD203B41FA5}">
                      <a16:colId xmlns:a16="http://schemas.microsoft.com/office/drawing/2014/main" val="51063601"/>
                    </a:ext>
                  </a:extLst>
                </a:gridCol>
                <a:gridCol w="2070230">
                  <a:extLst>
                    <a:ext uri="{9D8B030D-6E8A-4147-A177-3AD203B41FA5}">
                      <a16:colId xmlns:a16="http://schemas.microsoft.com/office/drawing/2014/main" val="194189568"/>
                    </a:ext>
                  </a:extLst>
                </a:gridCol>
                <a:gridCol w="2070230">
                  <a:extLst>
                    <a:ext uri="{9D8B030D-6E8A-4147-A177-3AD203B41FA5}">
                      <a16:colId xmlns:a16="http://schemas.microsoft.com/office/drawing/2014/main" val="887236849"/>
                    </a:ext>
                  </a:extLst>
                </a:gridCol>
              </a:tblGrid>
              <a:tr h="0">
                <a:tc>
                  <a:txBody>
                    <a:bodyPr/>
                    <a:lstStyle/>
                    <a:p>
                      <a:pPr algn="ctr"/>
                      <a:r>
                        <a:rPr lang="fr-FR" sz="1400" b="1" dirty="0">
                          <a:effectLst/>
                        </a:rPr>
                        <a:t>Pays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effectLst/>
                        </a:rPr>
                        <a:t>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033955"/>
                  </a:ext>
                </a:extLst>
              </a:tr>
              <a:tr h="0">
                <a:tc>
                  <a:txBody>
                    <a:bodyPr/>
                    <a:lstStyle/>
                    <a:p>
                      <a:pPr algn="ctr"/>
                      <a:r>
                        <a:rPr lang="fr-FR" sz="1400" dirty="0">
                          <a:effectLst/>
                        </a:rPr>
                        <a:t>Allemagne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349001"/>
                  </a:ext>
                </a:extLst>
              </a:tr>
              <a:tr h="0">
                <a:tc>
                  <a:txBody>
                    <a:bodyPr/>
                    <a:lstStyle/>
                    <a:p>
                      <a:pPr algn="ctr"/>
                      <a:r>
                        <a:rPr lang="fr-FR" sz="1400" dirty="0">
                          <a:effectLst/>
                        </a:rPr>
                        <a:t>France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909472"/>
                  </a:ext>
                </a:extLst>
              </a:tr>
              <a:tr h="0">
                <a:tc>
                  <a:txBody>
                    <a:bodyPr/>
                    <a:lstStyle/>
                    <a:p>
                      <a:pPr algn="ctr"/>
                      <a:r>
                        <a:rPr lang="fr-FR" sz="1400" dirty="0">
                          <a:effectLst/>
                        </a:rPr>
                        <a:t>Italie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6537525"/>
                  </a:ext>
                </a:extLst>
              </a:tr>
              <a:tr h="0">
                <a:tc>
                  <a:txBody>
                    <a:bodyPr/>
                    <a:lstStyle/>
                    <a:p>
                      <a:pPr algn="ctr"/>
                      <a:r>
                        <a:rPr lang="fr-FR" sz="1400" dirty="0">
                          <a:effectLst/>
                        </a:rPr>
                        <a:t>Espagne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236510"/>
                  </a:ext>
                </a:extLst>
              </a:tr>
              <a:tr h="0">
                <a:tc>
                  <a:txBody>
                    <a:bodyPr/>
                    <a:lstStyle/>
                    <a:p>
                      <a:pPr algn="ctr"/>
                      <a:r>
                        <a:rPr lang="fr-FR" sz="1400" dirty="0">
                          <a:effectLst/>
                        </a:rPr>
                        <a:t>Zone euro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860681"/>
                  </a:ext>
                </a:extLst>
              </a:tr>
              <a:tr h="0">
                <a:tc>
                  <a:txBody>
                    <a:bodyPr/>
                    <a:lstStyle/>
                    <a:p>
                      <a:pPr algn="ctr"/>
                      <a:r>
                        <a:rPr lang="fr-FR" sz="1400">
                          <a:effectLst/>
                        </a:rPr>
                        <a:t>Royaume-Uni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853442"/>
                  </a:ext>
                </a:extLst>
              </a:tr>
              <a:tr h="0">
                <a:tc>
                  <a:txBody>
                    <a:bodyPr/>
                    <a:lstStyle/>
                    <a:p>
                      <a:pPr algn="ctr"/>
                      <a:r>
                        <a:rPr lang="fr-FR" sz="1400">
                          <a:effectLst/>
                        </a:rPr>
                        <a:t>Etats-Unis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a:effectLst/>
                        </a:rPr>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054136"/>
                  </a:ext>
                </a:extLst>
              </a:tr>
              <a:tr h="0">
                <a:tc>
                  <a:txBody>
                    <a:bodyPr/>
                    <a:lstStyle/>
                    <a:p>
                      <a:pPr algn="ctr"/>
                      <a:r>
                        <a:rPr lang="fr-FR" sz="1400">
                          <a:effectLst/>
                        </a:rPr>
                        <a:t>Japon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2814778"/>
                  </a:ext>
                </a:extLst>
              </a:tr>
              <a:tr h="0">
                <a:tc>
                  <a:txBody>
                    <a:bodyPr/>
                    <a:lstStyle/>
                    <a:p>
                      <a:pPr algn="ctr"/>
                      <a:r>
                        <a:rPr lang="fr-FR" sz="1400" dirty="0">
                          <a:effectLst/>
                        </a:rPr>
                        <a:t>Pays industrialisés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73579"/>
                  </a:ext>
                </a:extLst>
              </a:tr>
              <a:tr h="0">
                <a:tc>
                  <a:txBody>
                    <a:bodyPr/>
                    <a:lstStyle/>
                    <a:p>
                      <a:pPr algn="ctr"/>
                      <a:r>
                        <a:rPr lang="fr-FR" sz="1400" dirty="0">
                          <a:effectLst/>
                        </a:rPr>
                        <a:t>Chine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305330"/>
                  </a:ext>
                </a:extLst>
              </a:tr>
              <a:tr h="0">
                <a:tc>
                  <a:txBody>
                    <a:bodyPr/>
                    <a:lstStyle/>
                    <a:p>
                      <a:pPr algn="ctr"/>
                      <a:r>
                        <a:rPr lang="fr-FR" sz="1400" dirty="0">
                          <a:effectLst/>
                        </a:rPr>
                        <a:t>Pays émergents et en développement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dirty="0">
                          <a:effectLst/>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609702"/>
                  </a:ext>
                </a:extLst>
              </a:tr>
              <a:tr h="0">
                <a:tc>
                  <a:txBody>
                    <a:bodyPr/>
                    <a:lstStyle/>
                    <a:p>
                      <a:pPr algn="ctr"/>
                      <a:r>
                        <a:rPr lang="fr-FR" sz="1400" b="1" dirty="0">
                          <a:solidFill>
                            <a:srgbClr val="C00000"/>
                          </a:solidFill>
                          <a:effectLst/>
                        </a:rPr>
                        <a:t>Monde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C00000"/>
                          </a:solidFill>
                          <a:effectLst/>
                        </a:rPr>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775631"/>
                  </a:ext>
                </a:extLst>
              </a:tr>
            </a:tbl>
          </a:graphicData>
        </a:graphic>
      </p:graphicFrame>
    </p:spTree>
    <p:extLst>
      <p:ext uri="{BB962C8B-B14F-4D97-AF65-F5344CB8AC3E}">
        <p14:creationId xmlns:p14="http://schemas.microsoft.com/office/powerpoint/2010/main" val="1499005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E65D0-B0D2-1576-7447-704E3A7806C8}"/>
            </a:ext>
          </a:extLst>
        </p:cNvPr>
        <p:cNvGrpSpPr/>
        <p:nvPr/>
      </p:nvGrpSpPr>
      <p:grpSpPr>
        <a:xfrm>
          <a:off x="0" y="0"/>
          <a:ext cx="0" cy="0"/>
          <a:chOff x="0" y="0"/>
          <a:chExt cx="0" cy="0"/>
        </a:xfrm>
      </p:grpSpPr>
      <p:sp>
        <p:nvSpPr>
          <p:cNvPr id="4099" name="Titre 1">
            <a:extLst>
              <a:ext uri="{FF2B5EF4-FFF2-40B4-BE49-F238E27FC236}">
                <a16:creationId xmlns:a16="http://schemas.microsoft.com/office/drawing/2014/main" id="{4D2DCF6C-FB75-3AFC-5262-FB91321F932A}"/>
              </a:ext>
            </a:extLst>
          </p:cNvPr>
          <p:cNvSpPr>
            <a:spLocks noGrp="1"/>
          </p:cNvSpPr>
          <p:nvPr>
            <p:ph type="ctrTitle"/>
          </p:nvPr>
        </p:nvSpPr>
        <p:spPr>
          <a:xfrm>
            <a:off x="827584" y="1916832"/>
            <a:ext cx="7200800" cy="2116913"/>
          </a:xfrm>
        </p:spPr>
        <p:txBody>
          <a:bodyPr/>
          <a:lstStyle/>
          <a:p>
            <a:pPr>
              <a:defRPr/>
            </a:pPr>
            <a:br>
              <a:rPr lang="fr-FR" sz="1400" b="0" dirty="0">
                <a:latin typeface="Stone Sans"/>
              </a:rPr>
            </a:br>
            <a:br>
              <a:rPr lang="fr-FR" sz="1100" dirty="0">
                <a:latin typeface="Stone Sans"/>
              </a:rPr>
            </a:br>
            <a:r>
              <a:rPr lang="fr-FR" dirty="0"/>
              <a:t>La croissance à l’épreuve du redressement budgétaire</a:t>
            </a:r>
            <a:br>
              <a:rPr lang="fr-FR" b="1" i="0" dirty="0">
                <a:solidFill>
                  <a:srgbClr val="FFFFFF"/>
                </a:solidFill>
                <a:effectLst/>
                <a:latin typeface="Open Sans" panose="020B0606030504020204" pitchFamily="34" charset="0"/>
              </a:rPr>
            </a:br>
            <a:r>
              <a:rPr lang="fr-FR" sz="1800" b="0" dirty="0"/>
              <a:t>Perspectives pour l’économie française 2024-2025</a:t>
            </a:r>
          </a:p>
        </p:txBody>
      </p:sp>
      <p:sp>
        <p:nvSpPr>
          <p:cNvPr id="6146" name="ZoneTexte 2">
            <a:extLst>
              <a:ext uri="{FF2B5EF4-FFF2-40B4-BE49-F238E27FC236}">
                <a16:creationId xmlns:a16="http://schemas.microsoft.com/office/drawing/2014/main" id="{D5847BDF-2A71-9D3B-18CC-D81160E8F9E8}"/>
              </a:ext>
            </a:extLst>
          </p:cNvPr>
          <p:cNvSpPr txBox="1">
            <a:spLocks noChangeArrowheads="1"/>
          </p:cNvSpPr>
          <p:nvPr/>
        </p:nvSpPr>
        <p:spPr bwMode="auto">
          <a:xfrm>
            <a:off x="5363766" y="6201932"/>
            <a:ext cx="3780234" cy="707886"/>
          </a:xfrm>
          <a:prstGeom prst="rect">
            <a:avLst/>
          </a:prstGeom>
          <a:noFill/>
          <a:ln w="9525">
            <a:noFill/>
            <a:miter lim="800000"/>
            <a:headEnd/>
            <a:tailEnd/>
          </a:ln>
        </p:spPr>
        <p:txBody>
          <a:bodyPr>
            <a:spAutoFit/>
          </a:bodyPr>
          <a:lstStyle/>
          <a:p>
            <a:pPr algn="r"/>
            <a:r>
              <a:rPr lang="fr-FR" sz="800" dirty="0">
                <a:latin typeface="Stone Sans"/>
                <a:ea typeface="Calibri" pitchFamily="34" charset="0"/>
                <a:cs typeface="Calibri" pitchFamily="34" charset="0"/>
                <a:hlinkClick r:id="rId2"/>
              </a:rPr>
              <a:t>xavier.timbeau@sciencespo.fr</a:t>
            </a:r>
            <a:r>
              <a:rPr lang="fr-FR" sz="800" dirty="0">
                <a:latin typeface="Stone Sans"/>
                <a:ea typeface="Calibri" pitchFamily="34" charset="0"/>
                <a:cs typeface="Calibri" pitchFamily="34" charset="0"/>
              </a:rPr>
              <a:t> – 01 44 18 54 57</a:t>
            </a:r>
          </a:p>
          <a:p>
            <a:pPr algn="r"/>
            <a:r>
              <a:rPr lang="fr-FR" sz="800" dirty="0">
                <a:latin typeface="Stone Sans"/>
                <a:ea typeface="Calibri" pitchFamily="34" charset="0"/>
                <a:cs typeface="Calibri" pitchFamily="34" charset="0"/>
                <a:hlinkClick r:id="rId3"/>
              </a:rPr>
              <a:t>eric.heyer@sciencespo.fr</a:t>
            </a:r>
            <a:r>
              <a:rPr lang="fr-FR" sz="800" dirty="0">
                <a:latin typeface="Stone Sans"/>
                <a:ea typeface="Calibri" pitchFamily="34" charset="0"/>
                <a:cs typeface="Calibri" pitchFamily="34" charset="0"/>
              </a:rPr>
              <a:t> – 01 44 18 54 40</a:t>
            </a:r>
          </a:p>
          <a:p>
            <a:pPr algn="r"/>
            <a:r>
              <a:rPr lang="fr-FR" sz="800" dirty="0">
                <a:latin typeface="Stone Sans"/>
                <a:ea typeface="Calibri" pitchFamily="34" charset="0"/>
                <a:cs typeface="Calibri" pitchFamily="34" charset="0"/>
                <a:hlinkClick r:id="rId4"/>
              </a:rPr>
              <a:t>christophe.blot@sciencespo.fr</a:t>
            </a:r>
            <a:r>
              <a:rPr lang="fr-FR" sz="800" dirty="0">
                <a:latin typeface="Stone Sans"/>
                <a:ea typeface="Calibri" pitchFamily="34" charset="0"/>
                <a:cs typeface="Calibri" pitchFamily="34" charset="0"/>
              </a:rPr>
              <a:t> – 01 44 18 54 21</a:t>
            </a:r>
          </a:p>
          <a:p>
            <a:pPr algn="r"/>
            <a:r>
              <a:rPr lang="fr-FR" sz="800" dirty="0">
                <a:latin typeface="Stone Sans"/>
                <a:ea typeface="Calibri" pitchFamily="34" charset="0"/>
                <a:cs typeface="Calibri" pitchFamily="34" charset="0"/>
                <a:hlinkClick r:id="rId4"/>
              </a:rPr>
              <a:t>mathieu.plane@sciencespo.fr</a:t>
            </a:r>
            <a:r>
              <a:rPr lang="fr-FR" sz="800" dirty="0">
                <a:latin typeface="Stone Sans"/>
                <a:ea typeface="Calibri" pitchFamily="34" charset="0"/>
                <a:cs typeface="Calibri" pitchFamily="34" charset="0"/>
              </a:rPr>
              <a:t> – 01 44 18 54 38</a:t>
            </a:r>
          </a:p>
          <a:p>
            <a:pPr algn="r"/>
            <a:endParaRPr lang="fr-FR" sz="800" dirty="0">
              <a:latin typeface="Stone Sans"/>
              <a:ea typeface="Calibri" pitchFamily="34" charset="0"/>
              <a:cs typeface="Calibri" pitchFamily="34" charset="0"/>
            </a:endParaRPr>
          </a:p>
        </p:txBody>
      </p:sp>
    </p:spTree>
    <p:extLst>
      <p:ext uri="{BB962C8B-B14F-4D97-AF65-F5344CB8AC3E}">
        <p14:creationId xmlns:p14="http://schemas.microsoft.com/office/powerpoint/2010/main" val="1970245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85F9063-8F53-D816-983E-4DF4F23E4B98}"/>
              </a:ext>
            </a:extLst>
          </p:cNvPr>
          <p:cNvSpPr>
            <a:spLocks noGrp="1"/>
          </p:cNvSpPr>
          <p:nvPr>
            <p:ph idx="1"/>
          </p:nvPr>
        </p:nvSpPr>
        <p:spPr>
          <a:xfrm>
            <a:off x="107504" y="479427"/>
            <a:ext cx="9036496" cy="5522387"/>
          </a:xfrm>
        </p:spPr>
        <p:txBody>
          <a:bodyPr/>
          <a:lstStyle/>
          <a:p>
            <a:r>
              <a:rPr lang="fr-FR" dirty="0">
                <a:latin typeface="Gill Sans MT" panose="020B0502020104020203" pitchFamily="34" charset="0"/>
              </a:rPr>
              <a:t>Mi 2024/ 2019 : </a:t>
            </a:r>
          </a:p>
          <a:p>
            <a:pPr lvl="1"/>
            <a:r>
              <a:rPr lang="fr-FR" dirty="0">
                <a:latin typeface="Gill Sans MT" panose="020B0502020104020203" pitchFamily="34" charset="0"/>
              </a:rPr>
              <a:t>PIB de la France proche de celui de la ZE </a:t>
            </a:r>
            <a:r>
              <a:rPr lang="fr-FR">
                <a:latin typeface="Gill Sans MT" panose="020B0502020104020203" pitchFamily="34" charset="0"/>
              </a:rPr>
              <a:t>: + 3,8 </a:t>
            </a:r>
            <a:r>
              <a:rPr lang="fr-FR" dirty="0">
                <a:latin typeface="Gill Sans MT" panose="020B0502020104020203" pitchFamily="34" charset="0"/>
              </a:rPr>
              <a:t>% (</a:t>
            </a:r>
            <a:r>
              <a:rPr lang="fr-FR">
                <a:latin typeface="Gill Sans MT" panose="020B0502020104020203" pitchFamily="34" charset="0"/>
              </a:rPr>
              <a:t>contre + 4,3 </a:t>
            </a:r>
            <a:r>
              <a:rPr lang="fr-FR" dirty="0">
                <a:latin typeface="Gill Sans MT" panose="020B0502020104020203" pitchFamily="34" charset="0"/>
              </a:rPr>
              <a:t>%)</a:t>
            </a:r>
          </a:p>
          <a:p>
            <a:pPr lvl="1"/>
            <a:r>
              <a:rPr lang="fr-FR" dirty="0">
                <a:latin typeface="Gill Sans MT" panose="020B0502020104020203" pitchFamily="34" charset="0"/>
              </a:rPr>
              <a:t>PIB des Etats-Unis : + 12,5 % vs PIB de l’Allemagne : + 0,2 %</a:t>
            </a:r>
          </a:p>
        </p:txBody>
      </p:sp>
      <p:sp>
        <p:nvSpPr>
          <p:cNvPr id="3" name="Titre 2">
            <a:extLst>
              <a:ext uri="{FF2B5EF4-FFF2-40B4-BE49-F238E27FC236}">
                <a16:creationId xmlns:a16="http://schemas.microsoft.com/office/drawing/2014/main" id="{AE407801-31ED-2432-85B9-63841667BAA6}"/>
              </a:ext>
            </a:extLst>
          </p:cNvPr>
          <p:cNvSpPr>
            <a:spLocks noGrp="1"/>
          </p:cNvSpPr>
          <p:nvPr>
            <p:ph type="title"/>
          </p:nvPr>
        </p:nvSpPr>
        <p:spPr/>
        <p:txBody>
          <a:bodyPr/>
          <a:lstStyle/>
          <a:p>
            <a:r>
              <a:rPr lang="fr-FR" dirty="0"/>
              <a:t>Bilan depuis le début des crises (sanitaire et énergétique)</a:t>
            </a:r>
          </a:p>
        </p:txBody>
      </p:sp>
      <p:pic>
        <p:nvPicPr>
          <p:cNvPr id="6" name="Image 5">
            <a:extLst>
              <a:ext uri="{FF2B5EF4-FFF2-40B4-BE49-F238E27FC236}">
                <a16:creationId xmlns:a16="http://schemas.microsoft.com/office/drawing/2014/main" id="{63DFA7A7-BCD2-5DE4-ECAC-5D706FD2BC4D}"/>
              </a:ext>
            </a:extLst>
          </p:cNvPr>
          <p:cNvPicPr>
            <a:picLocks noChangeAspect="1"/>
          </p:cNvPicPr>
          <p:nvPr/>
        </p:nvPicPr>
        <p:blipFill>
          <a:blip r:embed="rId2"/>
          <a:stretch>
            <a:fillRect/>
          </a:stretch>
        </p:blipFill>
        <p:spPr>
          <a:xfrm>
            <a:off x="827584" y="1686560"/>
            <a:ext cx="7488832" cy="4794679"/>
          </a:xfrm>
          <a:prstGeom prst="rect">
            <a:avLst/>
          </a:prstGeom>
        </p:spPr>
      </p:pic>
    </p:spTree>
    <p:extLst>
      <p:ext uri="{BB962C8B-B14F-4D97-AF65-F5344CB8AC3E}">
        <p14:creationId xmlns:p14="http://schemas.microsoft.com/office/powerpoint/2010/main" val="16266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BD39EDE-82E0-F9AB-854F-82E42162C3CE}"/>
              </a:ext>
            </a:extLst>
          </p:cNvPr>
          <p:cNvSpPr>
            <a:spLocks noGrp="1"/>
          </p:cNvSpPr>
          <p:nvPr>
            <p:ph type="title"/>
          </p:nvPr>
        </p:nvSpPr>
        <p:spPr/>
        <p:txBody>
          <a:bodyPr/>
          <a:lstStyle/>
          <a:p>
            <a:r>
              <a:rPr lang="fr-FR" dirty="0"/>
              <a:t>Une montée de l’incertitude de politique économique…</a:t>
            </a:r>
          </a:p>
        </p:txBody>
      </p:sp>
      <p:pic>
        <p:nvPicPr>
          <p:cNvPr id="4" name="Espace réservé du contenu 3" descr="Une image contenant texte, Police, capture d’écran, écriture manuscrite&#10;&#10;Description générée automatiquement">
            <a:extLst>
              <a:ext uri="{FF2B5EF4-FFF2-40B4-BE49-F238E27FC236}">
                <a16:creationId xmlns:a16="http://schemas.microsoft.com/office/drawing/2014/main" id="{0A391476-73A6-DB2E-8A45-515EB5103C9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826" y="764704"/>
            <a:ext cx="6454401" cy="4032448"/>
          </a:xfrm>
          <a:prstGeom prst="rect">
            <a:avLst/>
          </a:prstGeom>
        </p:spPr>
      </p:pic>
      <p:sp>
        <p:nvSpPr>
          <p:cNvPr id="6" name="ZoneTexte 5">
            <a:extLst>
              <a:ext uri="{FF2B5EF4-FFF2-40B4-BE49-F238E27FC236}">
                <a16:creationId xmlns:a16="http://schemas.microsoft.com/office/drawing/2014/main" id="{A5DE5B28-0DB4-162E-344D-546A502084D8}"/>
              </a:ext>
            </a:extLst>
          </p:cNvPr>
          <p:cNvSpPr txBox="1"/>
          <p:nvPr/>
        </p:nvSpPr>
        <p:spPr>
          <a:xfrm>
            <a:off x="6804248" y="689788"/>
            <a:ext cx="2279638" cy="5262979"/>
          </a:xfrm>
          <a:prstGeom prst="rect">
            <a:avLst/>
          </a:prstGeom>
          <a:noFill/>
        </p:spPr>
        <p:txBody>
          <a:bodyPr wrap="square">
            <a:spAutoFit/>
          </a:bodyPr>
          <a:lstStyle/>
          <a:p>
            <a:r>
              <a:rPr lang="fr-FR" sz="1400" b="1" dirty="0">
                <a:latin typeface="Calibri" panose="020F0502020204030204" pitchFamily="34" charset="0"/>
                <a:cs typeface="Calibri" panose="020F0502020204030204" pitchFamily="34" charset="0"/>
              </a:rPr>
              <a:t>Données</a:t>
            </a:r>
            <a:r>
              <a:rPr lang="fr-FR" sz="1400" dirty="0">
                <a:latin typeface="Calibri" panose="020F0502020204030204" pitchFamily="34" charset="0"/>
                <a:cs typeface="Calibri" panose="020F0502020204030204" pitchFamily="34" charset="0"/>
              </a:rPr>
              <a:t>: </a:t>
            </a:r>
            <a:r>
              <a:rPr lang="fr-FR" sz="1400" b="0" dirty="0">
                <a:latin typeface="Calibri" panose="020F0502020204030204" pitchFamily="34" charset="0"/>
                <a:cs typeface="Calibri" panose="020F0502020204030204" pitchFamily="34" charset="0"/>
              </a:rPr>
              <a:t>indices d’incertitude de politique économique introduit par </a:t>
            </a:r>
            <a:r>
              <a:rPr lang="fr-FR" sz="1400" b="0" dirty="0">
                <a:latin typeface="Calibri" panose="020F0502020204030204" pitchFamily="34" charset="0"/>
                <a:cs typeface="Calibri" panose="020F0502020204030204" pitchFamily="34" charset="0"/>
                <a:hlinkClick r:id="rId3"/>
              </a:rPr>
              <a:t>Baker, Bloom et Davis (2016)</a:t>
            </a:r>
            <a:r>
              <a:rPr lang="fr-FR" sz="1400" b="0" dirty="0">
                <a:latin typeface="Calibri" panose="020F0502020204030204" pitchFamily="34" charset="0"/>
                <a:cs typeface="Calibri" panose="020F0502020204030204" pitchFamily="34" charset="0"/>
              </a:rPr>
              <a:t> pour la France à partir du comptage des articles publiés dans </a:t>
            </a:r>
            <a:r>
              <a:rPr lang="fr-FR" sz="1400" b="0" i="1" dirty="0">
                <a:latin typeface="Calibri" panose="020F0502020204030204" pitchFamily="34" charset="0"/>
                <a:cs typeface="Calibri" panose="020F0502020204030204" pitchFamily="34" charset="0"/>
              </a:rPr>
              <a:t>Le Monde </a:t>
            </a:r>
            <a:r>
              <a:rPr lang="fr-FR" sz="1400" b="0" dirty="0">
                <a:latin typeface="Calibri" panose="020F0502020204030204" pitchFamily="34" charset="0"/>
                <a:cs typeface="Calibri" panose="020F0502020204030204" pitchFamily="34" charset="0"/>
              </a:rPr>
              <a:t>et </a:t>
            </a:r>
            <a:r>
              <a:rPr lang="fr-FR" sz="1400" b="0" i="1" dirty="0">
                <a:latin typeface="Calibri" panose="020F0502020204030204" pitchFamily="34" charset="0"/>
                <a:cs typeface="Calibri" panose="020F0502020204030204" pitchFamily="34" charset="0"/>
              </a:rPr>
              <a:t>Le Figaro </a:t>
            </a:r>
            <a:r>
              <a:rPr lang="fr-FR" sz="1400" b="0" dirty="0">
                <a:latin typeface="Calibri" panose="020F0502020204030204" pitchFamily="34" charset="0"/>
                <a:cs typeface="Calibri" panose="020F0502020204030204" pitchFamily="34" charset="0"/>
              </a:rPr>
              <a:t>portant sur l’incertitude en termes de politique économique.</a:t>
            </a:r>
          </a:p>
          <a:p>
            <a:endParaRPr lang="fr-FR" altLang="fr-FR" sz="1400" dirty="0">
              <a:latin typeface="Calibri" panose="020F0502020204030204" pitchFamily="34" charset="0"/>
              <a:cs typeface="Calibri" panose="020F0502020204030204" pitchFamily="34" charset="0"/>
            </a:endParaRPr>
          </a:p>
          <a:p>
            <a:r>
              <a:rPr lang="fr-FR" altLang="fr-FR" sz="1400" dirty="0">
                <a:latin typeface="Calibri" panose="020F0502020204030204" pitchFamily="34" charset="0"/>
                <a:cs typeface="Calibri" panose="020F0502020204030204" pitchFamily="34" charset="0"/>
              </a:rPr>
              <a:t>Un article est recensé s’il porte simultanément des mentions </a:t>
            </a:r>
            <a:r>
              <a:rPr lang="fr-FR" altLang="fr-FR" sz="1400" b="1" dirty="0">
                <a:latin typeface="Calibri" panose="020F0502020204030204" pitchFamily="34" charset="0"/>
                <a:cs typeface="Calibri" panose="020F0502020204030204" pitchFamily="34" charset="0"/>
              </a:rPr>
              <a:t>en lien avec l’incertitude </a:t>
            </a:r>
            <a:r>
              <a:rPr lang="fr-FR" altLang="fr-FR" sz="1400" dirty="0">
                <a:latin typeface="Calibri" panose="020F0502020204030204" pitchFamily="34" charset="0"/>
                <a:cs typeface="Calibri" panose="020F0502020204030204" pitchFamily="34" charset="0"/>
              </a:rPr>
              <a:t>(présence des mots incertitude(s), incertain(s)) et </a:t>
            </a:r>
            <a:r>
              <a:rPr lang="fr-FR" altLang="fr-FR" sz="1400" b="1" dirty="0">
                <a:latin typeface="Calibri" panose="020F0502020204030204" pitchFamily="34" charset="0"/>
                <a:cs typeface="Calibri" panose="020F0502020204030204" pitchFamily="34" charset="0"/>
              </a:rPr>
              <a:t>avec des politiques économiques </a:t>
            </a:r>
            <a:r>
              <a:rPr lang="fr-FR" altLang="fr-FR" sz="1400" dirty="0">
                <a:latin typeface="Calibri" panose="020F0502020204030204" pitchFamily="34" charset="0"/>
                <a:cs typeface="Calibri" panose="020F0502020204030204" pitchFamily="34" charset="0"/>
              </a:rPr>
              <a:t>(économie, taxe(s), réglementation(s), déficit, …).</a:t>
            </a:r>
          </a:p>
          <a:p>
            <a:r>
              <a:rPr lang="fr-FR" sz="1400" b="0" dirty="0">
                <a:latin typeface="Calibri" panose="020F0502020204030204" pitchFamily="34" charset="0"/>
                <a:cs typeface="Calibri" panose="020F0502020204030204" pitchFamily="34" charset="0"/>
              </a:rPr>
              <a:t> </a:t>
            </a:r>
          </a:p>
          <a:p>
            <a:r>
              <a:rPr lang="fr-FR" sz="1400" b="1" dirty="0">
                <a:latin typeface="Calibri" panose="020F0502020204030204" pitchFamily="34" charset="0"/>
                <a:cs typeface="Calibri" panose="020F0502020204030204" pitchFamily="34" charset="0"/>
              </a:rPr>
              <a:t>Données disponibles </a:t>
            </a:r>
            <a:r>
              <a:rPr lang="fr-FR" sz="1400" dirty="0">
                <a:latin typeface="Calibri" panose="020F0502020204030204" pitchFamily="34" charset="0"/>
                <a:cs typeface="Calibri" panose="020F0502020204030204" pitchFamily="34" charset="0"/>
              </a:rPr>
              <a:t>entre janvier 1987 et août 2024.</a:t>
            </a:r>
          </a:p>
          <a:p>
            <a:endParaRPr lang="fr-FR" sz="1400" dirty="0">
              <a:latin typeface="Calibri" panose="020F0502020204030204" pitchFamily="34" charset="0"/>
              <a:cs typeface="Calibri" panose="020F0502020204030204" pitchFamily="34" charset="0"/>
            </a:endParaRPr>
          </a:p>
        </p:txBody>
      </p:sp>
      <p:graphicFrame>
        <p:nvGraphicFramePr>
          <p:cNvPr id="11" name="Tableau 10">
            <a:extLst>
              <a:ext uri="{FF2B5EF4-FFF2-40B4-BE49-F238E27FC236}">
                <a16:creationId xmlns:a16="http://schemas.microsoft.com/office/drawing/2014/main" id="{1AFD812A-F41A-D855-F165-A4D5286DF596}"/>
              </a:ext>
            </a:extLst>
          </p:cNvPr>
          <p:cNvGraphicFramePr>
            <a:graphicFrameLocks noGrp="1"/>
          </p:cNvGraphicFramePr>
          <p:nvPr>
            <p:extLst>
              <p:ext uri="{D42A27DB-BD31-4B8C-83A1-F6EECF244321}">
                <p14:modId xmlns:p14="http://schemas.microsoft.com/office/powerpoint/2010/main" val="1641989893"/>
              </p:ext>
            </p:extLst>
          </p:nvPr>
        </p:nvGraphicFramePr>
        <p:xfrm>
          <a:off x="467544" y="5589239"/>
          <a:ext cx="6048673" cy="578972"/>
        </p:xfrm>
        <a:graphic>
          <a:graphicData uri="http://schemas.openxmlformats.org/drawingml/2006/table">
            <a:tbl>
              <a:tblPr firstRow="1" firstCol="1" bandRow="1">
                <a:tableStyleId>{5C22544A-7EE6-4342-B048-85BDC9FD1C3A}</a:tableStyleId>
              </a:tblPr>
              <a:tblGrid>
                <a:gridCol w="863715">
                  <a:extLst>
                    <a:ext uri="{9D8B030D-6E8A-4147-A177-3AD203B41FA5}">
                      <a16:colId xmlns:a16="http://schemas.microsoft.com/office/drawing/2014/main" val="3481852965"/>
                    </a:ext>
                  </a:extLst>
                </a:gridCol>
                <a:gridCol w="863715">
                  <a:extLst>
                    <a:ext uri="{9D8B030D-6E8A-4147-A177-3AD203B41FA5}">
                      <a16:colId xmlns:a16="http://schemas.microsoft.com/office/drawing/2014/main" val="2296247250"/>
                    </a:ext>
                  </a:extLst>
                </a:gridCol>
                <a:gridCol w="863715">
                  <a:extLst>
                    <a:ext uri="{9D8B030D-6E8A-4147-A177-3AD203B41FA5}">
                      <a16:colId xmlns:a16="http://schemas.microsoft.com/office/drawing/2014/main" val="1309901408"/>
                    </a:ext>
                  </a:extLst>
                </a:gridCol>
                <a:gridCol w="864382">
                  <a:extLst>
                    <a:ext uri="{9D8B030D-6E8A-4147-A177-3AD203B41FA5}">
                      <a16:colId xmlns:a16="http://schemas.microsoft.com/office/drawing/2014/main" val="3929544430"/>
                    </a:ext>
                  </a:extLst>
                </a:gridCol>
                <a:gridCol w="864382">
                  <a:extLst>
                    <a:ext uri="{9D8B030D-6E8A-4147-A177-3AD203B41FA5}">
                      <a16:colId xmlns:a16="http://schemas.microsoft.com/office/drawing/2014/main" val="1111465417"/>
                    </a:ext>
                  </a:extLst>
                </a:gridCol>
                <a:gridCol w="864382">
                  <a:extLst>
                    <a:ext uri="{9D8B030D-6E8A-4147-A177-3AD203B41FA5}">
                      <a16:colId xmlns:a16="http://schemas.microsoft.com/office/drawing/2014/main" val="524921535"/>
                    </a:ext>
                  </a:extLst>
                </a:gridCol>
                <a:gridCol w="864382">
                  <a:extLst>
                    <a:ext uri="{9D8B030D-6E8A-4147-A177-3AD203B41FA5}">
                      <a16:colId xmlns:a16="http://schemas.microsoft.com/office/drawing/2014/main" val="3708675537"/>
                    </a:ext>
                  </a:extLst>
                </a:gridCol>
              </a:tblGrid>
              <a:tr h="289486">
                <a:tc>
                  <a:txBody>
                    <a:bodyPr/>
                    <a:lstStyle/>
                    <a:p>
                      <a:pPr>
                        <a:lnSpc>
                          <a:spcPct val="115000"/>
                        </a:lnSpc>
                        <a:spcAft>
                          <a:spcPts val="800"/>
                        </a:spcAft>
                      </a:pPr>
                      <a:r>
                        <a:rPr lang="fr-FR" sz="1200" kern="100">
                          <a:effectLst/>
                        </a:rPr>
                        <a:t> </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dirty="0">
                          <a:effectLst/>
                        </a:rPr>
                        <a:t>2024 t3</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dirty="0">
                          <a:effectLst/>
                        </a:rPr>
                        <a:t>2024 t4</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dirty="0">
                          <a:effectLst/>
                        </a:rPr>
                        <a:t>2025 t1</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dirty="0">
                          <a:effectLst/>
                        </a:rPr>
                        <a:t>2025 t2</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dirty="0">
                          <a:effectLst/>
                        </a:rPr>
                        <a:t>2025 t3</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dirty="0">
                          <a:effectLst/>
                        </a:rPr>
                        <a:t>2025 t4</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409224"/>
                  </a:ext>
                </a:extLst>
              </a:tr>
              <a:tr h="289486">
                <a:tc>
                  <a:txBody>
                    <a:bodyPr/>
                    <a:lstStyle/>
                    <a:p>
                      <a:pPr>
                        <a:lnSpc>
                          <a:spcPct val="115000"/>
                        </a:lnSpc>
                        <a:spcAft>
                          <a:spcPts val="800"/>
                        </a:spcAft>
                      </a:pPr>
                      <a:r>
                        <a:rPr lang="fr-FR" sz="1200" kern="100">
                          <a:effectLst/>
                        </a:rPr>
                        <a:t>PIB</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a:effectLst/>
                        </a:rPr>
                        <a:t>-0.1</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a:effectLst/>
                        </a:rPr>
                        <a:t>-0.2</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a:effectLst/>
                        </a:rPr>
                        <a:t>-0.1</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a:effectLst/>
                        </a:rPr>
                        <a:t>-0.2</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a:effectLst/>
                        </a:rPr>
                        <a:t>-0.3</a:t>
                      </a:r>
                      <a:endParaRPr lang="fr-FR"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fr-FR" sz="1200" kern="100" dirty="0">
                          <a:effectLst/>
                        </a:rPr>
                        <a:t>-0.4</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4779351"/>
                  </a:ext>
                </a:extLst>
              </a:tr>
            </a:tbl>
          </a:graphicData>
        </a:graphic>
      </p:graphicFrame>
      <p:sp>
        <p:nvSpPr>
          <p:cNvPr id="12" name="Rectangle 11">
            <a:extLst>
              <a:ext uri="{FF2B5EF4-FFF2-40B4-BE49-F238E27FC236}">
                <a16:creationId xmlns:a16="http://schemas.microsoft.com/office/drawing/2014/main" id="{70541CE3-D5AB-3579-222C-B7BE2211B3C5}"/>
              </a:ext>
            </a:extLst>
          </p:cNvPr>
          <p:cNvSpPr/>
          <p:nvPr/>
        </p:nvSpPr>
        <p:spPr bwMode="auto">
          <a:xfrm>
            <a:off x="435424" y="5157192"/>
            <a:ext cx="6048673" cy="288032"/>
          </a:xfrm>
          <a:prstGeom prst="rect">
            <a:avLst/>
          </a:prstGeom>
          <a:solidFill>
            <a:srgbClr val="A22A2E"/>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fr-FR" b="1" dirty="0">
                <a:solidFill>
                  <a:schemeClr val="bg1"/>
                </a:solidFill>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a:t>
            </a:r>
            <a:r>
              <a:rPr lang="fr-FR" b="1" dirty="0">
                <a:solidFill>
                  <a:schemeClr val="bg1"/>
                </a:solidFill>
                <a:latin typeface="Calibri" panose="020F0502020204030204" pitchFamily="34" charset="0"/>
                <a:cs typeface="Calibri" panose="020F0502020204030204" pitchFamily="34" charset="0"/>
              </a:rPr>
              <a:t>qui amputerait le PIB de 0,1 pt en 2024 et 0,2 pt en 2025</a:t>
            </a:r>
            <a:endParaRPr kumimoji="0" lang="fr-FR"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200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4248" y="404664"/>
            <a:ext cx="9117872" cy="5522387"/>
          </a:xfrm>
        </p:spPr>
        <p:txBody>
          <a:bodyPr>
            <a:normAutofit/>
          </a:bodyPr>
          <a:lstStyle/>
          <a:p>
            <a:r>
              <a:rPr lang="fr-FR" b="1" dirty="0">
                <a:latin typeface="Gill Sans MT" panose="020B0502020104020203" pitchFamily="34" charset="0"/>
              </a:rPr>
              <a:t>La croissance est tirée depuis un an par le commerce extérieur et le secteur public</a:t>
            </a:r>
          </a:p>
          <a:p>
            <a:r>
              <a:rPr lang="fr-FR" sz="1400" b="1" dirty="0">
                <a:latin typeface="Gill Sans MT" panose="020B0502020104020203" pitchFamily="34" charset="0"/>
              </a:rPr>
              <a:t>L</a:t>
            </a:r>
            <a:r>
              <a:rPr lang="fr-FR" b="1" dirty="0">
                <a:latin typeface="Gill Sans MT" panose="020B0502020104020203" pitchFamily="34" charset="0"/>
              </a:rPr>
              <a:t>e comportement des ménages ne soutient pas l’activité…</a:t>
            </a:r>
          </a:p>
          <a:p>
            <a:pPr lvl="1"/>
            <a:r>
              <a:rPr lang="fr-FR" sz="1600" dirty="0">
                <a:latin typeface="Gill Sans MT" panose="020B0502020104020203" pitchFamily="34" charset="0"/>
              </a:rPr>
              <a:t>Consommation atone (épargne élevée) et crise de la construction </a:t>
            </a:r>
          </a:p>
          <a:p>
            <a:pPr lvl="2"/>
            <a:r>
              <a:rPr lang="fr-FR" sz="1400" dirty="0">
                <a:latin typeface="Gill Sans MT" panose="020B0502020104020203" pitchFamily="34" charset="0"/>
              </a:rPr>
              <a:t>Baisse de l’investissement en logement des ménages a amputé le PIB de -1 point depuis fin 2021</a:t>
            </a:r>
          </a:p>
          <a:p>
            <a:r>
              <a:rPr lang="fr-FR" sz="1400" b="1" dirty="0">
                <a:latin typeface="Gill Sans MT" panose="020B0502020104020203" pitchFamily="34" charset="0"/>
              </a:rPr>
              <a:t>…</a:t>
            </a:r>
            <a:r>
              <a:rPr lang="fr-FR" b="1" dirty="0">
                <a:latin typeface="Gill Sans MT" panose="020B0502020104020203" pitchFamily="34" charset="0"/>
              </a:rPr>
              <a:t>et celui des entreprises pèse sur la croissance</a:t>
            </a:r>
          </a:p>
          <a:p>
            <a:pPr lvl="1"/>
            <a:r>
              <a:rPr lang="fr-FR" sz="1600" dirty="0">
                <a:latin typeface="Gill Sans MT" panose="020B0502020104020203" pitchFamily="34" charset="0"/>
              </a:rPr>
              <a:t>Baisse de l’investissement et déstockage</a:t>
            </a:r>
          </a:p>
          <a:p>
            <a:pPr marL="0" indent="0">
              <a:buNone/>
            </a:pPr>
            <a:endParaRPr lang="fr-FR" sz="1200" dirty="0">
              <a:latin typeface="Gill Sans MT" panose="020B0502020104020203" pitchFamily="34" charset="0"/>
            </a:endParaRPr>
          </a:p>
        </p:txBody>
      </p:sp>
      <p:sp>
        <p:nvSpPr>
          <p:cNvPr id="3" name="Titre 2"/>
          <p:cNvSpPr>
            <a:spLocks noGrp="1"/>
          </p:cNvSpPr>
          <p:nvPr>
            <p:ph type="title"/>
          </p:nvPr>
        </p:nvSpPr>
        <p:spPr>
          <a:xfrm>
            <a:off x="153260" y="-86570"/>
            <a:ext cx="7830026" cy="613124"/>
          </a:xfrm>
        </p:spPr>
        <p:txBody>
          <a:bodyPr/>
          <a:lstStyle/>
          <a:p>
            <a:r>
              <a:rPr lang="fr-FR" dirty="0"/>
              <a:t>Une baisse de la demande privée sur un an</a:t>
            </a:r>
          </a:p>
        </p:txBody>
      </p:sp>
      <p:pic>
        <p:nvPicPr>
          <p:cNvPr id="8" name="Image 7">
            <a:extLst>
              <a:ext uri="{FF2B5EF4-FFF2-40B4-BE49-F238E27FC236}">
                <a16:creationId xmlns:a16="http://schemas.microsoft.com/office/drawing/2014/main" id="{B0476767-1767-9361-C401-7A6E3FB0C1C8}"/>
              </a:ext>
            </a:extLst>
          </p:cNvPr>
          <p:cNvPicPr>
            <a:picLocks noChangeAspect="1"/>
          </p:cNvPicPr>
          <p:nvPr/>
        </p:nvPicPr>
        <p:blipFill>
          <a:blip r:embed="rId3"/>
          <a:stretch>
            <a:fillRect/>
          </a:stretch>
        </p:blipFill>
        <p:spPr>
          <a:xfrm>
            <a:off x="1050738" y="2276872"/>
            <a:ext cx="7042523" cy="3990404"/>
          </a:xfrm>
          <a:prstGeom prst="rect">
            <a:avLst/>
          </a:prstGeom>
        </p:spPr>
      </p:pic>
    </p:spTree>
    <p:extLst>
      <p:ext uri="{BB962C8B-B14F-4D97-AF65-F5344CB8AC3E}">
        <p14:creationId xmlns:p14="http://schemas.microsoft.com/office/powerpoint/2010/main" val="873867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FC58104-5C1D-4767-A5EA-701D1F591C3D}"/>
              </a:ext>
            </a:extLst>
          </p:cNvPr>
          <p:cNvSpPr>
            <a:spLocks noGrp="1"/>
          </p:cNvSpPr>
          <p:nvPr>
            <p:ph type="title"/>
          </p:nvPr>
        </p:nvSpPr>
        <p:spPr/>
        <p:txBody>
          <a:bodyPr/>
          <a:lstStyle/>
          <a:p>
            <a:r>
              <a:rPr lang="fr-FR" dirty="0"/>
              <a:t>Encadré 3. La construction : vers une (lente) sortie de crise ? </a:t>
            </a:r>
          </a:p>
        </p:txBody>
      </p:sp>
      <p:sp>
        <p:nvSpPr>
          <p:cNvPr id="4" name="ZoneTexte 3">
            <a:extLst>
              <a:ext uri="{FF2B5EF4-FFF2-40B4-BE49-F238E27FC236}">
                <a16:creationId xmlns:a16="http://schemas.microsoft.com/office/drawing/2014/main" id="{511F0A43-7B2F-BC52-2A83-78FDA43E1797}"/>
              </a:ext>
            </a:extLst>
          </p:cNvPr>
          <p:cNvSpPr txBox="1"/>
          <p:nvPr/>
        </p:nvSpPr>
        <p:spPr>
          <a:xfrm>
            <a:off x="467544" y="2849948"/>
            <a:ext cx="3168352" cy="1323439"/>
          </a:xfrm>
          <a:prstGeom prst="rect">
            <a:avLst/>
          </a:prstGeom>
          <a:noFill/>
        </p:spPr>
        <p:txBody>
          <a:bodyPr wrap="square" rtlCol="0">
            <a:spAutoFit/>
          </a:bodyPr>
          <a:lstStyle/>
          <a:p>
            <a:pPr marL="285750" indent="-285750">
              <a:buFont typeface="Arial" panose="020B0604020202020204" pitchFamily="34" charset="0"/>
              <a:buChar char="•"/>
            </a:pPr>
            <a:endParaRPr lang="fr-FR" dirty="0">
              <a:latin typeface="Gill Sans MT" panose="020B0502020104020203" pitchFamily="34" charset="0"/>
            </a:endParaRPr>
          </a:p>
          <a:p>
            <a:pPr marL="285750" indent="-285750">
              <a:buFont typeface="Arial" panose="020B0604020202020204" pitchFamily="34" charset="0"/>
              <a:buChar char="•"/>
            </a:pPr>
            <a:endParaRPr lang="fr-FR" dirty="0">
              <a:latin typeface="Gill Sans MT" panose="020B0502020104020203" pitchFamily="34" charset="0"/>
            </a:endParaRPr>
          </a:p>
          <a:p>
            <a:pPr marL="285750" indent="-285750">
              <a:buFont typeface="Arial" panose="020B0604020202020204" pitchFamily="34" charset="0"/>
              <a:buChar char="•"/>
            </a:pPr>
            <a:endParaRPr lang="fr-FR" dirty="0">
              <a:latin typeface="Gill Sans MT" panose="020B0502020104020203" pitchFamily="34" charset="0"/>
            </a:endParaRPr>
          </a:p>
          <a:p>
            <a:pPr marL="285750" indent="-285750">
              <a:buFont typeface="Arial" panose="020B0604020202020204" pitchFamily="34" charset="0"/>
              <a:buChar char="•"/>
            </a:pPr>
            <a:endParaRPr lang="fr-FR" dirty="0">
              <a:latin typeface="Gill Sans MT" panose="020B0502020104020203" pitchFamily="34" charset="0"/>
            </a:endParaRPr>
          </a:p>
          <a:p>
            <a:endParaRPr lang="fr-FR" dirty="0">
              <a:latin typeface="Gill Sans MT" panose="020B0502020104020203" pitchFamily="34" charset="0"/>
            </a:endParaRPr>
          </a:p>
        </p:txBody>
      </p:sp>
      <p:pic>
        <p:nvPicPr>
          <p:cNvPr id="8" name="Image 7">
            <a:extLst>
              <a:ext uri="{FF2B5EF4-FFF2-40B4-BE49-F238E27FC236}">
                <a16:creationId xmlns:a16="http://schemas.microsoft.com/office/drawing/2014/main" id="{D9BD269D-9EDD-1471-4383-97D1CDBBBA7B}"/>
              </a:ext>
            </a:extLst>
          </p:cNvPr>
          <p:cNvPicPr>
            <a:picLocks noChangeAspect="1"/>
          </p:cNvPicPr>
          <p:nvPr/>
        </p:nvPicPr>
        <p:blipFill>
          <a:blip r:embed="rId3"/>
          <a:stretch>
            <a:fillRect/>
          </a:stretch>
        </p:blipFill>
        <p:spPr>
          <a:xfrm>
            <a:off x="4792312" y="3308595"/>
            <a:ext cx="4283968" cy="2878027"/>
          </a:xfrm>
          <a:prstGeom prst="rect">
            <a:avLst/>
          </a:prstGeom>
        </p:spPr>
      </p:pic>
      <p:pic>
        <p:nvPicPr>
          <p:cNvPr id="12" name="Image 11">
            <a:extLst>
              <a:ext uri="{FF2B5EF4-FFF2-40B4-BE49-F238E27FC236}">
                <a16:creationId xmlns:a16="http://schemas.microsoft.com/office/drawing/2014/main" id="{E10DEC00-0C66-21AC-8769-4E60B7A074B8}"/>
              </a:ext>
            </a:extLst>
          </p:cNvPr>
          <p:cNvPicPr>
            <a:picLocks noChangeAspect="1"/>
          </p:cNvPicPr>
          <p:nvPr/>
        </p:nvPicPr>
        <p:blipFill>
          <a:blip r:embed="rId4"/>
          <a:stretch>
            <a:fillRect/>
          </a:stretch>
        </p:blipFill>
        <p:spPr>
          <a:xfrm>
            <a:off x="67720" y="3404117"/>
            <a:ext cx="4582168" cy="2782505"/>
          </a:xfrm>
          <a:prstGeom prst="rect">
            <a:avLst/>
          </a:prstGeom>
        </p:spPr>
      </p:pic>
      <p:pic>
        <p:nvPicPr>
          <p:cNvPr id="14" name="Image 13">
            <a:extLst>
              <a:ext uri="{FF2B5EF4-FFF2-40B4-BE49-F238E27FC236}">
                <a16:creationId xmlns:a16="http://schemas.microsoft.com/office/drawing/2014/main" id="{42E8FFF5-F9BE-2663-3470-08E6F4783DB1}"/>
              </a:ext>
            </a:extLst>
          </p:cNvPr>
          <p:cNvPicPr>
            <a:picLocks noChangeAspect="1"/>
          </p:cNvPicPr>
          <p:nvPr/>
        </p:nvPicPr>
        <p:blipFill>
          <a:blip r:embed="rId5"/>
          <a:stretch>
            <a:fillRect/>
          </a:stretch>
        </p:blipFill>
        <p:spPr>
          <a:xfrm>
            <a:off x="223341" y="671378"/>
            <a:ext cx="4348659" cy="2274949"/>
          </a:xfrm>
          <a:prstGeom prst="rect">
            <a:avLst/>
          </a:prstGeom>
        </p:spPr>
      </p:pic>
      <p:pic>
        <p:nvPicPr>
          <p:cNvPr id="16" name="Image 15">
            <a:extLst>
              <a:ext uri="{FF2B5EF4-FFF2-40B4-BE49-F238E27FC236}">
                <a16:creationId xmlns:a16="http://schemas.microsoft.com/office/drawing/2014/main" id="{D235C496-769B-3008-7202-986D0F1D782B}"/>
              </a:ext>
            </a:extLst>
          </p:cNvPr>
          <p:cNvPicPr>
            <a:picLocks noChangeAspect="1"/>
          </p:cNvPicPr>
          <p:nvPr/>
        </p:nvPicPr>
        <p:blipFill>
          <a:blip r:embed="rId6"/>
          <a:stretch>
            <a:fillRect/>
          </a:stretch>
        </p:blipFill>
        <p:spPr>
          <a:xfrm>
            <a:off x="4920563" y="836713"/>
            <a:ext cx="4130857" cy="2160239"/>
          </a:xfrm>
          <a:prstGeom prst="rect">
            <a:avLst/>
          </a:prstGeom>
        </p:spPr>
      </p:pic>
    </p:spTree>
    <p:extLst>
      <p:ext uri="{BB962C8B-B14F-4D97-AF65-F5344CB8AC3E}">
        <p14:creationId xmlns:p14="http://schemas.microsoft.com/office/powerpoint/2010/main" val="9534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2E1E25E-ED96-1A12-B18D-D2D7BCA5AC91}"/>
              </a:ext>
            </a:extLst>
          </p:cNvPr>
          <p:cNvSpPr>
            <a:spLocks noGrp="1"/>
          </p:cNvSpPr>
          <p:nvPr>
            <p:ph idx="1"/>
          </p:nvPr>
        </p:nvSpPr>
        <p:spPr>
          <a:xfrm>
            <a:off x="250825" y="548680"/>
            <a:ext cx="8713788" cy="5522387"/>
          </a:xfrm>
        </p:spPr>
        <p:txBody>
          <a:bodyPr/>
          <a:lstStyle/>
          <a:p>
            <a:endParaRPr lang="fr-FR" dirty="0"/>
          </a:p>
          <a:p>
            <a:pPr marL="0" indent="0">
              <a:buNone/>
            </a:pPr>
            <a:endParaRPr lang="fr-FR" dirty="0"/>
          </a:p>
        </p:txBody>
      </p:sp>
      <p:sp>
        <p:nvSpPr>
          <p:cNvPr id="3" name="Titre 2">
            <a:extLst>
              <a:ext uri="{FF2B5EF4-FFF2-40B4-BE49-F238E27FC236}">
                <a16:creationId xmlns:a16="http://schemas.microsoft.com/office/drawing/2014/main" id="{BA6E88BF-8405-8865-62BE-D8CDC80FC39C}"/>
              </a:ext>
            </a:extLst>
          </p:cNvPr>
          <p:cNvSpPr>
            <a:spLocks noGrp="1"/>
          </p:cNvSpPr>
          <p:nvPr>
            <p:ph type="title"/>
          </p:nvPr>
        </p:nvSpPr>
        <p:spPr/>
        <p:txBody>
          <a:bodyPr/>
          <a:lstStyle/>
          <a:p>
            <a:r>
              <a:rPr lang="fr-FR" dirty="0"/>
              <a:t>Net redressement de la balance industrielle</a:t>
            </a:r>
          </a:p>
        </p:txBody>
      </p:sp>
      <p:sp>
        <p:nvSpPr>
          <p:cNvPr id="8" name="Espace réservé du contenu 1">
            <a:extLst>
              <a:ext uri="{FF2B5EF4-FFF2-40B4-BE49-F238E27FC236}">
                <a16:creationId xmlns:a16="http://schemas.microsoft.com/office/drawing/2014/main" id="{769F34E5-3D79-5D28-2F95-A7387F635A59}"/>
              </a:ext>
            </a:extLst>
          </p:cNvPr>
          <p:cNvSpPr txBox="1">
            <a:spLocks/>
          </p:cNvSpPr>
          <p:nvPr/>
        </p:nvSpPr>
        <p:spPr bwMode="auto">
          <a:xfrm>
            <a:off x="189529" y="479427"/>
            <a:ext cx="8964613" cy="4918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r>
              <a:rPr lang="fr-FR" sz="1800" kern="0" dirty="0">
                <a:latin typeface="Gill Sans MT" panose="020B0502020104020203" pitchFamily="34" charset="0"/>
              </a:rPr>
              <a:t>Forte amélioration de la balance industrielle</a:t>
            </a:r>
          </a:p>
          <a:p>
            <a:pPr lvl="1"/>
            <a:r>
              <a:rPr lang="fr-FR" sz="1600" kern="0" dirty="0">
                <a:latin typeface="Gill Sans MT" panose="020B0502020104020203" pitchFamily="34" charset="0"/>
              </a:rPr>
              <a:t>Contribue à accroitre le PIB de 1,3 point de PIB sur un an</a:t>
            </a:r>
          </a:p>
          <a:p>
            <a:r>
              <a:rPr lang="fr-FR" sz="1800" kern="0" dirty="0">
                <a:latin typeface="Gill Sans MT" panose="020B0502020104020203" pitchFamily="34" charset="0"/>
              </a:rPr>
              <a:t>La balance des services ne contribue plus positivement à la croissance malgré la hausse du tourisme</a:t>
            </a:r>
            <a:endParaRPr lang="fr-FR" sz="1600" kern="0" dirty="0">
              <a:latin typeface="Gill Sans MT" panose="020B0502020104020203" pitchFamily="34" charset="0"/>
            </a:endParaRPr>
          </a:p>
        </p:txBody>
      </p:sp>
      <p:pic>
        <p:nvPicPr>
          <p:cNvPr id="6" name="Image 5">
            <a:extLst>
              <a:ext uri="{FF2B5EF4-FFF2-40B4-BE49-F238E27FC236}">
                <a16:creationId xmlns:a16="http://schemas.microsoft.com/office/drawing/2014/main" id="{E7C31D6C-16E7-04F2-FD5D-3ED0B3B99F34}"/>
              </a:ext>
            </a:extLst>
          </p:cNvPr>
          <p:cNvPicPr>
            <a:picLocks noChangeAspect="1"/>
          </p:cNvPicPr>
          <p:nvPr/>
        </p:nvPicPr>
        <p:blipFill>
          <a:blip r:embed="rId2"/>
          <a:stretch>
            <a:fillRect/>
          </a:stretch>
        </p:blipFill>
        <p:spPr>
          <a:xfrm>
            <a:off x="1187624" y="1854036"/>
            <a:ext cx="6552728" cy="4282660"/>
          </a:xfrm>
          <a:prstGeom prst="rect">
            <a:avLst/>
          </a:prstGeom>
        </p:spPr>
      </p:pic>
      <p:sp>
        <p:nvSpPr>
          <p:cNvPr id="4" name="ZoneTexte 3">
            <a:extLst>
              <a:ext uri="{FF2B5EF4-FFF2-40B4-BE49-F238E27FC236}">
                <a16:creationId xmlns:a16="http://schemas.microsoft.com/office/drawing/2014/main" id="{61F7B657-8F5A-36AC-F629-F96A34FB973C}"/>
              </a:ext>
            </a:extLst>
          </p:cNvPr>
          <p:cNvSpPr txBox="1"/>
          <p:nvPr/>
        </p:nvSpPr>
        <p:spPr>
          <a:xfrm>
            <a:off x="5868144" y="6186209"/>
            <a:ext cx="2113766" cy="246221"/>
          </a:xfrm>
          <a:prstGeom prst="rect">
            <a:avLst/>
          </a:prstGeom>
          <a:noFill/>
        </p:spPr>
        <p:txBody>
          <a:bodyPr wrap="square" rtlCol="0">
            <a:spAutoFit/>
          </a:bodyPr>
          <a:lstStyle/>
          <a:p>
            <a:r>
              <a:rPr lang="fr-FR" sz="1000" dirty="0">
                <a:latin typeface="Gill Sans MT" panose="020B0502020104020203" pitchFamily="34" charset="0"/>
              </a:rPr>
              <a:t>Sources : Insee, calculs OFCE</a:t>
            </a:r>
          </a:p>
        </p:txBody>
      </p:sp>
    </p:spTree>
    <p:extLst>
      <p:ext uri="{BB962C8B-B14F-4D97-AF65-F5344CB8AC3E}">
        <p14:creationId xmlns:p14="http://schemas.microsoft.com/office/powerpoint/2010/main" val="2758163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952F4E-00A4-A20B-6754-0CFA9EBFBE5D}"/>
              </a:ext>
            </a:extLst>
          </p:cNvPr>
          <p:cNvSpPr>
            <a:spLocks noGrp="1"/>
          </p:cNvSpPr>
          <p:nvPr>
            <p:ph idx="1"/>
          </p:nvPr>
        </p:nvSpPr>
        <p:spPr>
          <a:xfrm>
            <a:off x="246384" y="486600"/>
            <a:ext cx="8897616" cy="5522387"/>
          </a:xfrm>
        </p:spPr>
        <p:txBody>
          <a:bodyPr/>
          <a:lstStyle/>
          <a:p>
            <a:r>
              <a:rPr lang="fr-FR" sz="1800" dirty="0">
                <a:latin typeface="Gill Sans MT" panose="020B0502020104020203" pitchFamily="34" charset="0"/>
              </a:rPr>
              <a:t>Fin des effets du choc Covid et énergétique sur la balance courante mais pas sur les APU</a:t>
            </a:r>
          </a:p>
          <a:p>
            <a:r>
              <a:rPr lang="fr-FR" sz="1800" dirty="0">
                <a:latin typeface="Gill Sans MT" panose="020B0502020104020203" pitchFamily="34" charset="0"/>
              </a:rPr>
              <a:t>Une capacité de financement des ménages historiquement élevée</a:t>
            </a:r>
          </a:p>
          <a:p>
            <a:pPr lvl="1"/>
            <a:r>
              <a:rPr lang="fr-FR" sz="1600" dirty="0">
                <a:latin typeface="Gill Sans MT" panose="020B0502020104020203" pitchFamily="34" charset="0"/>
              </a:rPr>
              <a:t>Niveau élevé de l’épargne et chute de l’investissement </a:t>
            </a:r>
          </a:p>
          <a:p>
            <a:pPr lvl="2"/>
            <a:r>
              <a:rPr lang="fr-FR" sz="1400" b="1" dirty="0">
                <a:solidFill>
                  <a:srgbClr val="C00000"/>
                </a:solidFill>
                <a:latin typeface="Gill Sans MT" panose="020B0502020104020203" pitchFamily="34" charset="0"/>
              </a:rPr>
              <a:t>Encadré</a:t>
            </a:r>
            <a:r>
              <a:rPr lang="fr-FR" sz="1400" dirty="0">
                <a:solidFill>
                  <a:srgbClr val="C00000"/>
                </a:solidFill>
                <a:latin typeface="Gill Sans MT" panose="020B0502020104020203" pitchFamily="34" charset="0"/>
              </a:rPr>
              <a:t> 1</a:t>
            </a:r>
            <a:r>
              <a:rPr lang="fr-FR" sz="1400" b="1" dirty="0">
                <a:solidFill>
                  <a:srgbClr val="C00000"/>
                </a:solidFill>
                <a:latin typeface="Gill Sans MT" panose="020B0502020104020203" pitchFamily="34" charset="0"/>
              </a:rPr>
              <a:t>.</a:t>
            </a:r>
            <a:r>
              <a:rPr lang="fr-FR" sz="1400" dirty="0">
                <a:solidFill>
                  <a:srgbClr val="C00000"/>
                </a:solidFill>
                <a:latin typeface="Gill Sans MT" panose="020B0502020104020203" pitchFamily="34" charset="0"/>
              </a:rPr>
              <a:t> Quatre ans et demi après le début de la crise </a:t>
            </a:r>
            <a:r>
              <a:rPr lang="fr-FR" sz="1400" dirty="0">
                <a:solidFill>
                  <a:srgbClr val="C00000"/>
                </a:solidFill>
                <a:effectLst/>
                <a:latin typeface="Gill Sans MT" panose="020B0502020104020203" pitchFamily="34" charset="0"/>
              </a:rPr>
              <a:t>Covid :</a:t>
            </a:r>
            <a:r>
              <a:rPr lang="fr-FR" sz="1400" dirty="0">
                <a:solidFill>
                  <a:srgbClr val="C00000"/>
                </a:solidFill>
                <a:latin typeface="Gill Sans MT" panose="020B0502020104020203" pitchFamily="34" charset="0"/>
              </a:rPr>
              <a:t> quel bilan en comparaison de la crise </a:t>
            </a:r>
            <a:r>
              <a:rPr lang="fr-FR" sz="1400" dirty="0">
                <a:solidFill>
                  <a:srgbClr val="C00000"/>
                </a:solidFill>
                <a:effectLst/>
                <a:latin typeface="Gill Sans MT" panose="020B0502020104020203" pitchFamily="34" charset="0"/>
              </a:rPr>
              <a:t>financière ?</a:t>
            </a:r>
            <a:r>
              <a:rPr lang="fr-FR" sz="1400" dirty="0">
                <a:solidFill>
                  <a:srgbClr val="C00000"/>
                </a:solidFill>
                <a:latin typeface="Gill Sans MT" panose="020B0502020104020203" pitchFamily="34" charset="0"/>
              </a:rPr>
              <a:t> </a:t>
            </a:r>
          </a:p>
          <a:p>
            <a:pPr lvl="2"/>
            <a:endParaRPr lang="fr-FR" sz="1400" dirty="0">
              <a:solidFill>
                <a:srgbClr val="C00000"/>
              </a:solidFill>
              <a:latin typeface="Gill Sans MT" panose="020B0502020104020203" pitchFamily="34" charset="0"/>
            </a:endParaRPr>
          </a:p>
          <a:p>
            <a:pPr marL="0" indent="0">
              <a:buNone/>
            </a:pPr>
            <a:endParaRPr lang="fr-FR" sz="1800" dirty="0">
              <a:latin typeface="Gill Sans MT" panose="020B0502020104020203" pitchFamily="34" charset="0"/>
            </a:endParaRPr>
          </a:p>
          <a:p>
            <a:pPr marL="0" indent="0">
              <a:buNone/>
            </a:pPr>
            <a:endParaRPr lang="fr-FR" sz="1800" dirty="0">
              <a:latin typeface="Gill Sans MT" panose="020B0502020104020203" pitchFamily="34" charset="0"/>
            </a:endParaRPr>
          </a:p>
        </p:txBody>
      </p:sp>
      <p:sp>
        <p:nvSpPr>
          <p:cNvPr id="3" name="Titre 2">
            <a:extLst>
              <a:ext uri="{FF2B5EF4-FFF2-40B4-BE49-F238E27FC236}">
                <a16:creationId xmlns:a16="http://schemas.microsoft.com/office/drawing/2014/main" id="{1B9D5808-F7F1-55FD-11EC-CAC632AF6AD9}"/>
              </a:ext>
            </a:extLst>
          </p:cNvPr>
          <p:cNvSpPr>
            <a:spLocks noGrp="1"/>
          </p:cNvSpPr>
          <p:nvPr>
            <p:ph type="title"/>
          </p:nvPr>
        </p:nvSpPr>
        <p:spPr>
          <a:xfrm>
            <a:off x="246384" y="0"/>
            <a:ext cx="8987596" cy="479425"/>
          </a:xfrm>
        </p:spPr>
        <p:txBody>
          <a:bodyPr/>
          <a:lstStyle/>
          <a:p>
            <a:r>
              <a:rPr lang="fr-FR" dirty="0"/>
              <a:t>Rétablissement de la balance extérieure mais dégradation de celle des APU</a:t>
            </a:r>
          </a:p>
        </p:txBody>
      </p:sp>
      <p:pic>
        <p:nvPicPr>
          <p:cNvPr id="4" name="Image 3">
            <a:extLst>
              <a:ext uri="{FF2B5EF4-FFF2-40B4-BE49-F238E27FC236}">
                <a16:creationId xmlns:a16="http://schemas.microsoft.com/office/drawing/2014/main" id="{89DEEAAB-D74F-AB7D-A734-E3297C38F8B6}"/>
              </a:ext>
            </a:extLst>
          </p:cNvPr>
          <p:cNvPicPr>
            <a:picLocks noChangeAspect="1"/>
          </p:cNvPicPr>
          <p:nvPr/>
        </p:nvPicPr>
        <p:blipFill>
          <a:blip r:embed="rId2"/>
          <a:stretch>
            <a:fillRect/>
          </a:stretch>
        </p:blipFill>
        <p:spPr>
          <a:xfrm>
            <a:off x="1907704" y="2067056"/>
            <a:ext cx="6989912" cy="4283383"/>
          </a:xfrm>
          <a:prstGeom prst="rect">
            <a:avLst/>
          </a:prstGeom>
        </p:spPr>
      </p:pic>
      <p:sp>
        <p:nvSpPr>
          <p:cNvPr id="5" name="ZoneTexte 4">
            <a:extLst>
              <a:ext uri="{FF2B5EF4-FFF2-40B4-BE49-F238E27FC236}">
                <a16:creationId xmlns:a16="http://schemas.microsoft.com/office/drawing/2014/main" id="{9758DFA7-A2EA-A134-1110-C24AB39A25A9}"/>
              </a:ext>
            </a:extLst>
          </p:cNvPr>
          <p:cNvSpPr txBox="1"/>
          <p:nvPr/>
        </p:nvSpPr>
        <p:spPr>
          <a:xfrm>
            <a:off x="0" y="5933491"/>
            <a:ext cx="2113766" cy="246221"/>
          </a:xfrm>
          <a:prstGeom prst="rect">
            <a:avLst/>
          </a:prstGeom>
          <a:noFill/>
        </p:spPr>
        <p:txBody>
          <a:bodyPr wrap="square" rtlCol="0">
            <a:spAutoFit/>
          </a:bodyPr>
          <a:lstStyle/>
          <a:p>
            <a:r>
              <a:rPr lang="fr-FR" sz="1000" dirty="0">
                <a:latin typeface="Gill Sans MT" panose="020B0502020104020203" pitchFamily="34" charset="0"/>
              </a:rPr>
              <a:t>Sources : Insee, calculs OFCE</a:t>
            </a:r>
          </a:p>
        </p:txBody>
      </p:sp>
    </p:spTree>
    <p:extLst>
      <p:ext uri="{BB962C8B-B14F-4D97-AF65-F5344CB8AC3E}">
        <p14:creationId xmlns:p14="http://schemas.microsoft.com/office/powerpoint/2010/main" val="1355995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B80503-A5A8-8054-73E9-925057A9B6E8}"/>
              </a:ext>
            </a:extLst>
          </p:cNvPr>
          <p:cNvSpPr>
            <a:spLocks noGrp="1"/>
          </p:cNvSpPr>
          <p:nvPr>
            <p:ph idx="1"/>
          </p:nvPr>
        </p:nvSpPr>
        <p:spPr>
          <a:xfrm>
            <a:off x="179512" y="692698"/>
            <a:ext cx="8856984" cy="5522387"/>
          </a:xfrm>
        </p:spPr>
        <p:txBody>
          <a:bodyPr/>
          <a:lstStyle/>
          <a:p>
            <a:r>
              <a:rPr lang="fr-FR" sz="2000" dirty="0">
                <a:latin typeface="Gill Sans MT" panose="020B0502020104020203" pitchFamily="34" charset="0"/>
              </a:rPr>
              <a:t>Croissance du PIB prévue en 2024</a:t>
            </a:r>
          </a:p>
          <a:p>
            <a:pPr lvl="1"/>
            <a:r>
              <a:rPr lang="fr-FR" sz="2000" dirty="0">
                <a:latin typeface="Gill Sans MT" panose="020B0502020104020203" pitchFamily="34" charset="0"/>
              </a:rPr>
              <a:t> Au Printemps 2024 : +0,5 %</a:t>
            </a:r>
          </a:p>
          <a:p>
            <a:pPr lvl="1"/>
            <a:r>
              <a:rPr lang="fr-FR" sz="2000" b="1" dirty="0">
                <a:latin typeface="Gill Sans MT" panose="020B0502020104020203" pitchFamily="34" charset="0"/>
              </a:rPr>
              <a:t>A l’automne 2024  : +1,1 %</a:t>
            </a:r>
          </a:p>
          <a:p>
            <a:endParaRPr lang="fr-FR" sz="2000" dirty="0">
              <a:latin typeface="Gill Sans MT" panose="020B0502020104020203" pitchFamily="34" charset="0"/>
            </a:endParaRPr>
          </a:p>
          <a:p>
            <a:r>
              <a:rPr lang="fr-FR" sz="2000" dirty="0">
                <a:latin typeface="Gill Sans MT" panose="020B0502020104020203" pitchFamily="34" charset="0"/>
              </a:rPr>
              <a:t>Principales raisons de la révision à la hausse de +0,6 point de PIB pour 2024</a:t>
            </a:r>
          </a:p>
          <a:p>
            <a:pPr lvl="1"/>
            <a:r>
              <a:rPr lang="fr-FR" sz="2000" dirty="0">
                <a:latin typeface="Gill Sans MT" panose="020B0502020104020203" pitchFamily="34" charset="0"/>
              </a:rPr>
              <a:t>Révision des comptes et de l’acquis de croissance fin 2023 : +0,3 point</a:t>
            </a:r>
          </a:p>
          <a:p>
            <a:pPr lvl="1"/>
            <a:r>
              <a:rPr lang="fr-FR" sz="2000" dirty="0">
                <a:latin typeface="Gill Sans MT" panose="020B0502020104020203" pitchFamily="34" charset="0"/>
              </a:rPr>
              <a:t>Un impact budgétaire qui génère +0,5 point de croissance en plus en 2024 </a:t>
            </a:r>
            <a:r>
              <a:rPr lang="fr-FR" sz="2400" dirty="0">
                <a:latin typeface="Gill Sans MT" panose="020B0502020104020203" pitchFamily="34" charset="0"/>
              </a:rPr>
              <a:t>(</a:t>
            </a:r>
            <a:r>
              <a:rPr lang="fr-FR" sz="1800" dirty="0">
                <a:latin typeface="Gill Sans MT" panose="020B0502020104020203" pitchFamily="34" charset="0"/>
              </a:rPr>
              <a:t>mais plus de déficit…</a:t>
            </a:r>
            <a:r>
              <a:rPr lang="fr-FR" sz="1600" dirty="0">
                <a:latin typeface="Gill Sans MT" panose="020B0502020104020203" pitchFamily="34" charset="0"/>
              </a:rPr>
              <a:t>voir</a:t>
            </a:r>
            <a:r>
              <a:rPr lang="fr-FR" sz="1600" b="1" dirty="0"/>
              <a:t> </a:t>
            </a:r>
            <a:r>
              <a:rPr lang="fr-FR" sz="1600" b="1" dirty="0">
                <a:solidFill>
                  <a:srgbClr val="C00000"/>
                </a:solidFill>
                <a:latin typeface="Gill Sans MT" panose="020B0502020104020203" pitchFamily="34" charset="0"/>
              </a:rPr>
              <a:t>Encadré 4.</a:t>
            </a:r>
            <a:r>
              <a:rPr lang="fr-FR" sz="1600" dirty="0">
                <a:solidFill>
                  <a:srgbClr val="C00000"/>
                </a:solidFill>
                <a:latin typeface="Gill Sans MT" panose="020B0502020104020203" pitchFamily="34" charset="0"/>
              </a:rPr>
              <a:t> 2024 : Comment expliquer une nouvelle sous-estimation du déficit ?</a:t>
            </a:r>
            <a:r>
              <a:rPr lang="fr-FR" sz="2000" dirty="0">
                <a:latin typeface="Gill Sans MT" panose="020B0502020104020203" pitchFamily="34" charset="0"/>
              </a:rPr>
              <a:t>) </a:t>
            </a:r>
            <a:endParaRPr lang="fr-FR" sz="1800" dirty="0">
              <a:latin typeface="Gill Sans MT" panose="020B0502020104020203" pitchFamily="34" charset="0"/>
            </a:endParaRPr>
          </a:p>
          <a:p>
            <a:pPr lvl="1"/>
            <a:r>
              <a:rPr lang="fr-FR" sz="2000" dirty="0">
                <a:latin typeface="Gill Sans MT" panose="020B0502020104020203" pitchFamily="34" charset="0"/>
              </a:rPr>
              <a:t>Dissolution et incertitude sur la politique économique nationale : -0,1 point</a:t>
            </a:r>
          </a:p>
        </p:txBody>
      </p:sp>
      <p:sp>
        <p:nvSpPr>
          <p:cNvPr id="3" name="Titre 2">
            <a:extLst>
              <a:ext uri="{FF2B5EF4-FFF2-40B4-BE49-F238E27FC236}">
                <a16:creationId xmlns:a16="http://schemas.microsoft.com/office/drawing/2014/main" id="{BC0835E2-2220-DAC6-E588-78BD1990C6C6}"/>
              </a:ext>
            </a:extLst>
          </p:cNvPr>
          <p:cNvSpPr>
            <a:spLocks noGrp="1"/>
          </p:cNvSpPr>
          <p:nvPr>
            <p:ph type="title"/>
          </p:nvPr>
        </p:nvSpPr>
        <p:spPr>
          <a:xfrm>
            <a:off x="35496" y="2"/>
            <a:ext cx="9001000" cy="479425"/>
          </a:xfrm>
        </p:spPr>
        <p:txBody>
          <a:bodyPr/>
          <a:lstStyle/>
          <a:p>
            <a:r>
              <a:rPr lang="fr-FR" dirty="0"/>
              <a:t>Révision de notre scénario de croissance du PIB pour 2024 de 0,5 % à 1,1 %</a:t>
            </a:r>
          </a:p>
        </p:txBody>
      </p:sp>
    </p:spTree>
    <p:extLst>
      <p:ext uri="{BB962C8B-B14F-4D97-AF65-F5344CB8AC3E}">
        <p14:creationId xmlns:p14="http://schemas.microsoft.com/office/powerpoint/2010/main" val="169273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a:xfrm>
            <a:off x="611560" y="1916832"/>
            <a:ext cx="7632848" cy="2116913"/>
          </a:xfrm>
        </p:spPr>
        <p:txBody>
          <a:bodyPr/>
          <a:lstStyle/>
          <a:p>
            <a:pPr algn="ctr">
              <a:defRPr/>
            </a:pPr>
            <a:r>
              <a:rPr lang="fr-FR" sz="2800" dirty="0">
                <a:latin typeface="Gill Sans MT" panose="020B0502020104020203" pitchFamily="34" charset="0"/>
              </a:rPr>
              <a:t>Prévisions 2024-2025 : </a:t>
            </a:r>
            <a:br>
              <a:rPr lang="fr-FR" sz="2800" dirty="0">
                <a:latin typeface="Gill Sans MT" panose="020B0502020104020203" pitchFamily="34" charset="0"/>
              </a:rPr>
            </a:br>
            <a:r>
              <a:rPr lang="fr-FR" sz="2800" dirty="0">
                <a:latin typeface="Gill Sans MT" panose="020B0502020104020203" pitchFamily="34" charset="0"/>
              </a:rPr>
              <a:t>Quel impact des chocs macroéconomiques sur la croissance ?</a:t>
            </a:r>
            <a:endParaRPr lang="fr-FR" b="0" dirty="0">
              <a:latin typeface="Gill Sans MT" panose="020B0502020104020203" pitchFamily="34" charset="0"/>
            </a:endParaRPr>
          </a:p>
        </p:txBody>
      </p:sp>
    </p:spTree>
    <p:extLst>
      <p:ext uri="{BB962C8B-B14F-4D97-AF65-F5344CB8AC3E}">
        <p14:creationId xmlns:p14="http://schemas.microsoft.com/office/powerpoint/2010/main" val="2978727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5EAEA99-06A3-7DF1-4149-934B92CF292D}"/>
              </a:ext>
            </a:extLst>
          </p:cNvPr>
          <p:cNvSpPr>
            <a:spLocks noGrp="1"/>
          </p:cNvSpPr>
          <p:nvPr>
            <p:ph idx="1"/>
          </p:nvPr>
        </p:nvSpPr>
        <p:spPr/>
        <p:txBody>
          <a:bodyPr/>
          <a:lstStyle/>
          <a:p>
            <a:r>
              <a:rPr lang="fr-FR" sz="2000" dirty="0">
                <a:latin typeface="Gill Sans MT" panose="020B0502020104020203" pitchFamily="34" charset="0"/>
              </a:rPr>
              <a:t>Politique monétaire :</a:t>
            </a:r>
          </a:p>
          <a:p>
            <a:pPr lvl="1"/>
            <a:r>
              <a:rPr lang="fr-FR" sz="1800" dirty="0">
                <a:latin typeface="Gill Sans MT" panose="020B0502020104020203" pitchFamily="34" charset="0"/>
              </a:rPr>
              <a:t>Baisse des taux de la BCE d’1/4 point par trimestre jusqu’à fin 2025</a:t>
            </a:r>
          </a:p>
          <a:p>
            <a:pPr marL="342900" lvl="1" indent="0">
              <a:buNone/>
            </a:pPr>
            <a:endParaRPr lang="fr-FR" sz="1800" dirty="0">
              <a:latin typeface="Gill Sans MT" panose="020B0502020104020203" pitchFamily="34" charset="0"/>
            </a:endParaRPr>
          </a:p>
          <a:p>
            <a:r>
              <a:rPr lang="fr-FR" sz="2000" dirty="0">
                <a:latin typeface="Gill Sans MT" panose="020B0502020104020203" pitchFamily="34" charset="0"/>
              </a:rPr>
              <a:t>Politique budgétaire (</a:t>
            </a:r>
            <a:r>
              <a:rPr lang="fr-FR" sz="2000" dirty="0">
                <a:solidFill>
                  <a:srgbClr val="C00000"/>
                </a:solidFill>
                <a:latin typeface="Gill Sans MT" panose="020B0502020104020203" pitchFamily="34" charset="0"/>
              </a:rPr>
              <a:t>Encadré 6</a:t>
            </a:r>
            <a:r>
              <a:rPr lang="fr-FR" sz="2000" b="0" dirty="0">
                <a:solidFill>
                  <a:srgbClr val="C00000"/>
                </a:solidFill>
                <a:latin typeface="Gill Sans MT" panose="020B0502020104020203" pitchFamily="34" charset="0"/>
              </a:rPr>
              <a:t>. Projet de Loi de Finances </a:t>
            </a:r>
            <a:r>
              <a:rPr lang="fr-FR" sz="2000" b="0" dirty="0">
                <a:solidFill>
                  <a:srgbClr val="C00000"/>
                </a:solidFill>
                <a:effectLst/>
                <a:latin typeface="Gill Sans MT" panose="020B0502020104020203" pitchFamily="34" charset="0"/>
              </a:rPr>
              <a:t>2025 :</a:t>
            </a:r>
            <a:r>
              <a:rPr lang="fr-FR" sz="2000" b="0" dirty="0">
                <a:solidFill>
                  <a:srgbClr val="C00000"/>
                </a:solidFill>
                <a:latin typeface="Gill Sans MT" panose="020B0502020104020203" pitchFamily="34" charset="0"/>
              </a:rPr>
              <a:t> Le tournant budgétaire</a:t>
            </a:r>
            <a:r>
              <a:rPr lang="fr-FR" sz="2000" dirty="0"/>
              <a:t>)</a:t>
            </a:r>
            <a:endParaRPr lang="fr-FR" sz="1800" dirty="0">
              <a:latin typeface="Gill Sans MT" panose="020B0502020104020203" pitchFamily="34" charset="0"/>
            </a:endParaRPr>
          </a:p>
          <a:p>
            <a:pPr lvl="1"/>
            <a:r>
              <a:rPr lang="fr-FR" sz="1800" dirty="0">
                <a:latin typeface="Gill Sans MT" panose="020B0502020104020203" pitchFamily="34" charset="0"/>
              </a:rPr>
              <a:t>Réduction du déficit structurel primaire (hors mesures transitoires) de 1,2 point de PIB en 2025</a:t>
            </a:r>
          </a:p>
          <a:p>
            <a:pPr lvl="2"/>
            <a:r>
              <a:rPr lang="fr-FR" sz="1600" dirty="0">
                <a:latin typeface="Gill Sans MT" panose="020B0502020104020203" pitchFamily="34" charset="0"/>
              </a:rPr>
              <a:t>Hausse des recettes fiscales de 0,8 point de PIB (dont 0,1 point fin du bouclier)</a:t>
            </a:r>
          </a:p>
          <a:p>
            <a:pPr lvl="2"/>
            <a:r>
              <a:rPr lang="fr-FR" sz="1600" dirty="0">
                <a:latin typeface="Gill Sans MT" panose="020B0502020104020203" pitchFamily="34" charset="0"/>
              </a:rPr>
              <a:t>Réduction primaire structurelle hors mesures exceptionnelles (0,4 point de PIB)</a:t>
            </a:r>
          </a:p>
          <a:p>
            <a:pPr lvl="1"/>
            <a:r>
              <a:rPr lang="fr-FR" sz="1800" dirty="0">
                <a:latin typeface="Gill Sans MT" panose="020B0502020104020203" pitchFamily="34" charset="0"/>
              </a:rPr>
              <a:t>Fin des mesures de relance et énergie</a:t>
            </a:r>
          </a:p>
          <a:p>
            <a:pPr lvl="2"/>
            <a:r>
              <a:rPr lang="fr-FR" sz="1600" dirty="0">
                <a:latin typeface="Gill Sans MT" panose="020B0502020104020203" pitchFamily="34" charset="0"/>
              </a:rPr>
              <a:t>0,3 point de PIB (dont fin du bouclier tarifaire)</a:t>
            </a:r>
            <a:endParaRPr lang="fr-FR" sz="1400" dirty="0">
              <a:latin typeface="Gill Sans MT" panose="020B0502020104020203" pitchFamily="34" charset="0"/>
            </a:endParaRPr>
          </a:p>
          <a:p>
            <a:pPr lvl="1"/>
            <a:r>
              <a:rPr lang="fr-FR" sz="1800" dirty="0">
                <a:latin typeface="Gill Sans MT" panose="020B0502020104020203" pitchFamily="34" charset="0"/>
              </a:rPr>
              <a:t>Pas de prise en compte des mesures budgétaires pouvant être amendées</a:t>
            </a:r>
          </a:p>
          <a:p>
            <a:pPr lvl="1"/>
            <a:endParaRPr lang="fr-FR" sz="1800" dirty="0">
              <a:latin typeface="Gill Sans MT" panose="020B0502020104020203" pitchFamily="34" charset="0"/>
            </a:endParaRPr>
          </a:p>
          <a:p>
            <a:r>
              <a:rPr lang="fr-FR" sz="2000" dirty="0">
                <a:latin typeface="Gill Sans MT" panose="020B0502020104020203" pitchFamily="34" charset="0"/>
              </a:rPr>
              <a:t>Energie et taux de change :</a:t>
            </a:r>
          </a:p>
          <a:p>
            <a:pPr lvl="1"/>
            <a:r>
              <a:rPr lang="fr-FR" sz="1800" dirty="0">
                <a:latin typeface="Gill Sans MT" panose="020B0502020104020203" pitchFamily="34" charset="0"/>
              </a:rPr>
              <a:t>Hausse progressive du pétrole de 75$ à 80$ d’ici la fin de l’année (puis 2025)</a:t>
            </a:r>
          </a:p>
          <a:p>
            <a:pPr lvl="1"/>
            <a:r>
              <a:rPr lang="fr-FR" sz="1800" dirty="0">
                <a:latin typeface="Gill Sans MT" panose="020B0502020104020203" pitchFamily="34" charset="0"/>
              </a:rPr>
              <a:t>Baisse des prix de l’électricité en février 2025 (-9 % sur les tarifs réglementés)</a:t>
            </a:r>
          </a:p>
          <a:p>
            <a:pPr lvl="1"/>
            <a:r>
              <a:rPr lang="fr-FR" sz="1800" dirty="0">
                <a:latin typeface="Gill Sans MT" panose="020B0502020104020203" pitchFamily="34" charset="0"/>
              </a:rPr>
              <a:t>Passage du taux de change €/$ de 1,10 à 1,17 d’ici à fin 2025</a:t>
            </a:r>
          </a:p>
          <a:p>
            <a:pPr lvl="1"/>
            <a:endParaRPr lang="fr-FR" sz="1800" dirty="0">
              <a:latin typeface="Gill Sans MT" panose="020B0502020104020203" pitchFamily="34" charset="0"/>
            </a:endParaRPr>
          </a:p>
          <a:p>
            <a:pPr marL="342900" lvl="1" indent="0">
              <a:buNone/>
            </a:pPr>
            <a:endParaRPr lang="fr-FR" sz="1800" dirty="0">
              <a:latin typeface="Gill Sans MT" panose="020B0502020104020203" pitchFamily="34" charset="0"/>
            </a:endParaRPr>
          </a:p>
        </p:txBody>
      </p:sp>
      <p:sp>
        <p:nvSpPr>
          <p:cNvPr id="3" name="Titre 2">
            <a:extLst>
              <a:ext uri="{FF2B5EF4-FFF2-40B4-BE49-F238E27FC236}">
                <a16:creationId xmlns:a16="http://schemas.microsoft.com/office/drawing/2014/main" id="{86734E27-59ED-3703-E431-D6CAA9348B4E}"/>
              </a:ext>
            </a:extLst>
          </p:cNvPr>
          <p:cNvSpPr>
            <a:spLocks noGrp="1"/>
          </p:cNvSpPr>
          <p:nvPr>
            <p:ph type="title"/>
          </p:nvPr>
        </p:nvSpPr>
        <p:spPr/>
        <p:txBody>
          <a:bodyPr/>
          <a:lstStyle/>
          <a:p>
            <a:r>
              <a:rPr lang="fr-FR" dirty="0"/>
              <a:t>Principales hypothèses en prévision</a:t>
            </a:r>
          </a:p>
        </p:txBody>
      </p:sp>
    </p:spTree>
    <p:extLst>
      <p:ext uri="{BB962C8B-B14F-4D97-AF65-F5344CB8AC3E}">
        <p14:creationId xmlns:p14="http://schemas.microsoft.com/office/powerpoint/2010/main" val="96395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86172F2-76AF-B5EA-C352-2C0275E8BA2A}"/>
              </a:ext>
            </a:extLst>
          </p:cNvPr>
          <p:cNvPicPr>
            <a:picLocks noGrp="1" noChangeAspect="1"/>
          </p:cNvPicPr>
          <p:nvPr>
            <p:ph idx="1"/>
          </p:nvPr>
        </p:nvPicPr>
        <p:blipFill>
          <a:blip r:embed="rId2"/>
          <a:stretch>
            <a:fillRect/>
          </a:stretch>
        </p:blipFill>
        <p:spPr>
          <a:xfrm>
            <a:off x="719111" y="667543"/>
            <a:ext cx="7705778" cy="5522913"/>
          </a:xfrm>
        </p:spPr>
      </p:pic>
      <p:sp>
        <p:nvSpPr>
          <p:cNvPr id="3" name="Titre 2">
            <a:extLst>
              <a:ext uri="{FF2B5EF4-FFF2-40B4-BE49-F238E27FC236}">
                <a16:creationId xmlns:a16="http://schemas.microsoft.com/office/drawing/2014/main" id="{3CCBD15A-E8F5-2D0C-18F2-BBD96D4BFB81}"/>
              </a:ext>
            </a:extLst>
          </p:cNvPr>
          <p:cNvSpPr>
            <a:spLocks noGrp="1"/>
          </p:cNvSpPr>
          <p:nvPr>
            <p:ph type="title"/>
          </p:nvPr>
        </p:nvSpPr>
        <p:spPr/>
        <p:txBody>
          <a:bodyPr/>
          <a:lstStyle/>
          <a:p>
            <a:r>
              <a:rPr lang="fr-FR" dirty="0"/>
              <a:t>Cadrage macroéconomique marqué par le Policy mix</a:t>
            </a:r>
          </a:p>
        </p:txBody>
      </p:sp>
      <p:sp>
        <p:nvSpPr>
          <p:cNvPr id="6" name="Rectangle : coins arrondis 5">
            <a:extLst>
              <a:ext uri="{FF2B5EF4-FFF2-40B4-BE49-F238E27FC236}">
                <a16:creationId xmlns:a16="http://schemas.microsoft.com/office/drawing/2014/main" id="{0594B83F-4E0A-091B-36D6-B9A67F583E32}"/>
              </a:ext>
            </a:extLst>
          </p:cNvPr>
          <p:cNvSpPr/>
          <p:nvPr/>
        </p:nvSpPr>
        <p:spPr bwMode="auto">
          <a:xfrm>
            <a:off x="5796136" y="1965995"/>
            <a:ext cx="1601948" cy="357294"/>
          </a:xfrm>
          <a:prstGeom prst="round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
        <p:nvSpPr>
          <p:cNvPr id="7" name="Rectangle : coins arrondis 6">
            <a:extLst>
              <a:ext uri="{FF2B5EF4-FFF2-40B4-BE49-F238E27FC236}">
                <a16:creationId xmlns:a16="http://schemas.microsoft.com/office/drawing/2014/main" id="{880F29C1-61EB-3A19-C259-359160C36422}"/>
              </a:ext>
            </a:extLst>
          </p:cNvPr>
          <p:cNvSpPr/>
          <p:nvPr/>
        </p:nvSpPr>
        <p:spPr bwMode="auto">
          <a:xfrm>
            <a:off x="7596336" y="1965995"/>
            <a:ext cx="720080" cy="357294"/>
          </a:xfrm>
          <a:prstGeom prst="roundRect">
            <a:avLst/>
          </a:pr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
        <p:nvSpPr>
          <p:cNvPr id="8" name="Rectangle : coins arrondis 7">
            <a:extLst>
              <a:ext uri="{FF2B5EF4-FFF2-40B4-BE49-F238E27FC236}">
                <a16:creationId xmlns:a16="http://schemas.microsoft.com/office/drawing/2014/main" id="{3A13C0A6-EA25-BAB3-3C60-2B4763542FBF}"/>
              </a:ext>
            </a:extLst>
          </p:cNvPr>
          <p:cNvSpPr/>
          <p:nvPr/>
        </p:nvSpPr>
        <p:spPr bwMode="auto">
          <a:xfrm>
            <a:off x="6660232" y="2782834"/>
            <a:ext cx="1656184" cy="430142"/>
          </a:xfrm>
          <a:prstGeom prst="round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
        <p:nvSpPr>
          <p:cNvPr id="10" name="Rectangle : coins arrondis 9">
            <a:extLst>
              <a:ext uri="{FF2B5EF4-FFF2-40B4-BE49-F238E27FC236}">
                <a16:creationId xmlns:a16="http://schemas.microsoft.com/office/drawing/2014/main" id="{2A6E670C-6836-1325-4689-4463A5710959}"/>
              </a:ext>
            </a:extLst>
          </p:cNvPr>
          <p:cNvSpPr/>
          <p:nvPr/>
        </p:nvSpPr>
        <p:spPr bwMode="auto">
          <a:xfrm>
            <a:off x="4860032" y="3212976"/>
            <a:ext cx="1512168" cy="394670"/>
          </a:xfrm>
          <a:prstGeom prst="round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
        <p:nvSpPr>
          <p:cNvPr id="11" name="Rectangle : coins arrondis 10">
            <a:extLst>
              <a:ext uri="{FF2B5EF4-FFF2-40B4-BE49-F238E27FC236}">
                <a16:creationId xmlns:a16="http://schemas.microsoft.com/office/drawing/2014/main" id="{E80A6DF4-DFB5-3DA8-7980-F43A07E34057}"/>
              </a:ext>
            </a:extLst>
          </p:cNvPr>
          <p:cNvSpPr/>
          <p:nvPr/>
        </p:nvSpPr>
        <p:spPr bwMode="auto">
          <a:xfrm>
            <a:off x="7596337" y="4438580"/>
            <a:ext cx="621838" cy="411948"/>
          </a:xfrm>
          <a:prstGeom prst="round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Tree>
    <p:extLst>
      <p:ext uri="{BB962C8B-B14F-4D97-AF65-F5344CB8AC3E}">
        <p14:creationId xmlns:p14="http://schemas.microsoft.com/office/powerpoint/2010/main" val="4093231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CBDABA-425A-F584-54A1-F87DBB1CA81D}"/>
              </a:ext>
            </a:extLst>
          </p:cNvPr>
          <p:cNvSpPr>
            <a:spLocks noGrp="1"/>
          </p:cNvSpPr>
          <p:nvPr>
            <p:ph type="title"/>
          </p:nvPr>
        </p:nvSpPr>
        <p:spPr/>
        <p:txBody>
          <a:bodyPr/>
          <a:lstStyle/>
          <a:p>
            <a:r>
              <a:rPr lang="fr-FR" dirty="0"/>
              <a:t>Encadré 6. Projet de Loi de Finances 2025 : Le tournant budgétaire</a:t>
            </a:r>
          </a:p>
        </p:txBody>
      </p:sp>
      <p:pic>
        <p:nvPicPr>
          <p:cNvPr id="9" name="Espace réservé du contenu 8" descr="Une image contenant texte, capture d’écran, nombre, Police&#10;&#10;Description générée automatiquement">
            <a:extLst>
              <a:ext uri="{FF2B5EF4-FFF2-40B4-BE49-F238E27FC236}">
                <a16:creationId xmlns:a16="http://schemas.microsoft.com/office/drawing/2014/main" id="{833B7E69-384B-7EDF-948E-402BD2AC38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62874"/>
            <a:ext cx="7272808" cy="5932251"/>
          </a:xfrm>
        </p:spPr>
      </p:pic>
      <p:sp>
        <p:nvSpPr>
          <p:cNvPr id="10" name="Rectangle : coins arrondis 9">
            <a:extLst>
              <a:ext uri="{FF2B5EF4-FFF2-40B4-BE49-F238E27FC236}">
                <a16:creationId xmlns:a16="http://schemas.microsoft.com/office/drawing/2014/main" id="{F648C777-ADD6-F73F-1886-39ECB9A1C6E8}"/>
              </a:ext>
            </a:extLst>
          </p:cNvPr>
          <p:cNvSpPr/>
          <p:nvPr/>
        </p:nvSpPr>
        <p:spPr bwMode="auto">
          <a:xfrm>
            <a:off x="4562822" y="4747220"/>
            <a:ext cx="3240360" cy="288032"/>
          </a:xfrm>
          <a:prstGeom prst="roundRect">
            <a:avLst/>
          </a:prstGeom>
          <a:noFill/>
          <a:ln w="38100" cap="flat" cmpd="sng" algn="ctr">
            <a:solidFill>
              <a:schemeClr val="tx2">
                <a:lumMod val="60000"/>
                <a:lumOff val="4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11" name="Rectangle : coins arrondis 10">
            <a:extLst>
              <a:ext uri="{FF2B5EF4-FFF2-40B4-BE49-F238E27FC236}">
                <a16:creationId xmlns:a16="http://schemas.microsoft.com/office/drawing/2014/main" id="{DBA05EB7-55BD-B472-B817-2D6498A1B001}"/>
              </a:ext>
            </a:extLst>
          </p:cNvPr>
          <p:cNvSpPr/>
          <p:nvPr/>
        </p:nvSpPr>
        <p:spPr bwMode="auto">
          <a:xfrm>
            <a:off x="4572000" y="4437112"/>
            <a:ext cx="3240360" cy="288032"/>
          </a:xfrm>
          <a:prstGeom prst="roundRect">
            <a:avLst/>
          </a:prstGeom>
          <a:noFill/>
          <a:ln w="38100" cap="flat" cmpd="sng" algn="ctr">
            <a:solidFill>
              <a:schemeClr val="tx2">
                <a:lumMod val="60000"/>
                <a:lumOff val="40000"/>
              </a:schemeClr>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74754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E1D0DC8-6036-425A-A209-E095DC1A92BE}"/>
              </a:ext>
            </a:extLst>
          </p:cNvPr>
          <p:cNvSpPr>
            <a:spLocks noGrp="1"/>
          </p:cNvSpPr>
          <p:nvPr>
            <p:ph type="title"/>
          </p:nvPr>
        </p:nvSpPr>
        <p:spPr/>
        <p:txBody>
          <a:bodyPr/>
          <a:lstStyle/>
          <a:p>
            <a:r>
              <a:rPr lang="fr-FR" dirty="0"/>
              <a:t>Encadré 2. Effet de l’incertitude politique sur les perspectives de croissance </a:t>
            </a:r>
          </a:p>
        </p:txBody>
      </p:sp>
      <p:sp>
        <p:nvSpPr>
          <p:cNvPr id="5" name="Espace réservé du contenu 4">
            <a:extLst>
              <a:ext uri="{FF2B5EF4-FFF2-40B4-BE49-F238E27FC236}">
                <a16:creationId xmlns:a16="http://schemas.microsoft.com/office/drawing/2014/main" id="{827BFB4C-2AB7-5579-5D9D-EAD3B85CB943}"/>
              </a:ext>
            </a:extLst>
          </p:cNvPr>
          <p:cNvSpPr>
            <a:spLocks noGrp="1"/>
          </p:cNvSpPr>
          <p:nvPr>
            <p:ph idx="1"/>
          </p:nvPr>
        </p:nvSpPr>
        <p:spPr>
          <a:xfrm>
            <a:off x="21700" y="479427"/>
            <a:ext cx="9122299" cy="2880318"/>
          </a:xfrm>
        </p:spPr>
        <p:txBody>
          <a:bodyPr/>
          <a:lstStyle/>
          <a:p>
            <a:r>
              <a:rPr lang="fr-FR" dirty="0">
                <a:latin typeface="Gill Sans MT" panose="020B0502020104020203" pitchFamily="34" charset="0"/>
              </a:rPr>
              <a:t>Indice d’incertitude de politique économique pour la France par </a:t>
            </a:r>
            <a:r>
              <a:rPr lang="fr-FR" b="0" dirty="0">
                <a:latin typeface="Gill Sans MT" panose="020B0502020104020203" pitchFamily="34" charset="0"/>
                <a:hlinkClick r:id="rId3"/>
              </a:rPr>
              <a:t>Baker, Bloom et Davis </a:t>
            </a:r>
            <a:r>
              <a:rPr lang="fr-FR" b="0" dirty="0">
                <a:latin typeface="Gill Sans MT" panose="020B0502020104020203" pitchFamily="34" charset="0"/>
              </a:rPr>
              <a:t> </a:t>
            </a:r>
          </a:p>
          <a:p>
            <a:pPr lvl="1"/>
            <a:r>
              <a:rPr lang="fr-FR" sz="1600" dirty="0">
                <a:latin typeface="Gill Sans MT" panose="020B0502020104020203" pitchFamily="34" charset="0"/>
              </a:rPr>
              <a:t>Réalisé à partir du comptage des articles publiés dans Le Monde et Le Figaro portant sur l’incertitude en termes de politique économique. </a:t>
            </a:r>
          </a:p>
          <a:p>
            <a:r>
              <a:rPr lang="fr-FR" dirty="0">
                <a:latin typeface="Gill Sans MT" panose="020B0502020104020203" pitchFamily="34" charset="0"/>
              </a:rPr>
              <a:t>Méthode: </a:t>
            </a:r>
            <a:r>
              <a:rPr lang="fr-FR" b="0" dirty="0">
                <a:latin typeface="Gill Sans MT" panose="020B0502020104020203" pitchFamily="34" charset="0"/>
              </a:rPr>
              <a:t>calcul des fonctions de réaction suite à un choc de risque politique (dans 2 modèles VAR)</a:t>
            </a:r>
          </a:p>
          <a:p>
            <a:r>
              <a:rPr lang="fr-FR" dirty="0">
                <a:latin typeface="Gill Sans MT" panose="020B0502020104020203" pitchFamily="34" charset="0"/>
              </a:rPr>
              <a:t>Mesure du choc : </a:t>
            </a:r>
            <a:r>
              <a:rPr lang="fr-FR" b="0" dirty="0">
                <a:latin typeface="Gill Sans MT" panose="020B0502020104020203" pitchFamily="34" charset="0"/>
              </a:rPr>
              <a:t>écart entre la moyenne de l’indice depuis l’annonce de la dissolution et la moyenne depuis la 16</a:t>
            </a:r>
            <a:r>
              <a:rPr lang="fr-FR" b="0" baseline="30000" dirty="0">
                <a:latin typeface="Gill Sans MT" panose="020B0502020104020203" pitchFamily="34" charset="0"/>
              </a:rPr>
              <a:t>ème</a:t>
            </a:r>
            <a:r>
              <a:rPr lang="fr-FR" b="0" dirty="0">
                <a:latin typeface="Gill Sans MT" panose="020B0502020104020203" pitchFamily="34" charset="0"/>
              </a:rPr>
              <a:t> mandature</a:t>
            </a:r>
          </a:p>
          <a:p>
            <a:pPr marL="385762" indent="-342900"/>
            <a:endParaRPr lang="fr-FR" b="0" dirty="0">
              <a:latin typeface="Gill Sans MT" panose="020B0502020104020203" pitchFamily="34" charset="0"/>
            </a:endParaRPr>
          </a:p>
          <a:p>
            <a:pPr marL="385762" indent="-342900"/>
            <a:endParaRPr lang="fr-FR" dirty="0">
              <a:latin typeface="Gill Sans MT" panose="020B0502020104020203" pitchFamily="34" charset="0"/>
            </a:endParaRPr>
          </a:p>
          <a:p>
            <a:pPr lvl="1"/>
            <a:endParaRPr lang="fr-FR" sz="1600" dirty="0">
              <a:latin typeface="Gill Sans MT" panose="020B0502020104020203" pitchFamily="34" charset="0"/>
            </a:endParaRPr>
          </a:p>
        </p:txBody>
      </p:sp>
      <p:pic>
        <p:nvPicPr>
          <p:cNvPr id="4" name="Image 3">
            <a:extLst>
              <a:ext uri="{FF2B5EF4-FFF2-40B4-BE49-F238E27FC236}">
                <a16:creationId xmlns:a16="http://schemas.microsoft.com/office/drawing/2014/main" id="{F4C46DB4-ACD4-1E2F-324A-4B9E9289EDF1}"/>
              </a:ext>
            </a:extLst>
          </p:cNvPr>
          <p:cNvPicPr>
            <a:picLocks noChangeAspect="1"/>
          </p:cNvPicPr>
          <p:nvPr/>
        </p:nvPicPr>
        <p:blipFill>
          <a:blip r:embed="rId4"/>
          <a:stretch>
            <a:fillRect/>
          </a:stretch>
        </p:blipFill>
        <p:spPr>
          <a:xfrm>
            <a:off x="1343025" y="2355203"/>
            <a:ext cx="6457950" cy="4010025"/>
          </a:xfrm>
          <a:prstGeom prst="rect">
            <a:avLst/>
          </a:prstGeom>
        </p:spPr>
      </p:pic>
    </p:spTree>
    <p:extLst>
      <p:ext uri="{BB962C8B-B14F-4D97-AF65-F5344CB8AC3E}">
        <p14:creationId xmlns:p14="http://schemas.microsoft.com/office/powerpoint/2010/main" val="409637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DEA44-274E-D413-D4D6-0E3EB096E94D}"/>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A8CC1AE-91CB-7822-73A5-974EEF6E3BD4}"/>
              </a:ext>
            </a:extLst>
          </p:cNvPr>
          <p:cNvSpPr>
            <a:spLocks noGrp="1"/>
          </p:cNvSpPr>
          <p:nvPr>
            <p:ph idx="1"/>
          </p:nvPr>
        </p:nvSpPr>
        <p:spPr>
          <a:xfrm>
            <a:off x="179512" y="487780"/>
            <a:ext cx="8928991" cy="6120680"/>
          </a:xfrm>
        </p:spPr>
        <p:txBody>
          <a:bodyPr/>
          <a:lstStyle/>
          <a:p>
            <a:r>
              <a:rPr lang="fr-FR" dirty="0"/>
              <a:t>Synthèse générale		</a:t>
            </a:r>
            <a:r>
              <a:rPr lang="fr-FR" sz="1200" b="0" dirty="0"/>
              <a:t>Eric Heyer et Xavier Timbeau</a:t>
            </a:r>
          </a:p>
          <a:p>
            <a:endParaRPr lang="fr-FR" sz="1400" b="0" dirty="0"/>
          </a:p>
          <a:p>
            <a:r>
              <a:rPr lang="fr-FR" dirty="0"/>
              <a:t>Partie I : Perspectives 2024-2025 pour l’économie mondiale et de la Zone euro</a:t>
            </a:r>
          </a:p>
          <a:p>
            <a:pPr lvl="1"/>
            <a:r>
              <a:rPr lang="fr-FR" dirty="0"/>
              <a:t>Scénario global		</a:t>
            </a:r>
            <a:r>
              <a:rPr lang="fr-FR" sz="1200" dirty="0"/>
              <a:t>Christophe Blot </a:t>
            </a:r>
          </a:p>
          <a:p>
            <a:pPr lvl="1"/>
            <a:r>
              <a:rPr lang="fr-FR" dirty="0"/>
              <a:t>Tour du Monde</a:t>
            </a:r>
          </a:p>
          <a:p>
            <a:pPr lvl="2"/>
            <a:r>
              <a:rPr lang="fr-FR" dirty="0"/>
              <a:t>Allemagne		Céline Antonin</a:t>
            </a:r>
          </a:p>
          <a:p>
            <a:pPr lvl="2"/>
            <a:r>
              <a:rPr lang="fr-FR" dirty="0"/>
              <a:t>Chine		Catherine Mathieu</a:t>
            </a:r>
          </a:p>
          <a:p>
            <a:pPr lvl="2"/>
            <a:r>
              <a:rPr lang="fr-FR" dirty="0"/>
              <a:t>Espagne		Christine </a:t>
            </a:r>
            <a:r>
              <a:rPr lang="fr-FR" dirty="0" err="1"/>
              <a:t>Rifflart</a:t>
            </a:r>
            <a:endParaRPr lang="fr-FR" dirty="0"/>
          </a:p>
          <a:p>
            <a:pPr lvl="2"/>
            <a:r>
              <a:rPr lang="fr-FR" dirty="0"/>
              <a:t>Etats-Unis		Christophe Blot</a:t>
            </a:r>
          </a:p>
          <a:p>
            <a:pPr lvl="2"/>
            <a:r>
              <a:rPr lang="fr-FR" dirty="0"/>
              <a:t>Italie		</a:t>
            </a:r>
            <a:r>
              <a:rPr lang="fr-FR" sz="1200" dirty="0"/>
              <a:t>Benoît </a:t>
            </a:r>
            <a:r>
              <a:rPr lang="fr-FR" sz="1200" dirty="0" err="1"/>
              <a:t>Williatte</a:t>
            </a:r>
            <a:endParaRPr lang="fr-FR" dirty="0"/>
          </a:p>
          <a:p>
            <a:pPr lvl="2"/>
            <a:r>
              <a:rPr lang="fr-FR" dirty="0"/>
              <a:t>Japon		Sabine Le Bayon</a:t>
            </a:r>
          </a:p>
          <a:p>
            <a:pPr lvl="2"/>
            <a:r>
              <a:rPr lang="fr-FR" dirty="0"/>
              <a:t>Pays émergents	Amel </a:t>
            </a:r>
            <a:r>
              <a:rPr lang="fr-FR" dirty="0" err="1"/>
              <a:t>Falah</a:t>
            </a:r>
            <a:r>
              <a:rPr lang="fr-FR" dirty="0"/>
              <a:t> et Christine </a:t>
            </a:r>
            <a:r>
              <a:rPr lang="fr-FR" dirty="0" err="1"/>
              <a:t>Rifflart</a:t>
            </a:r>
            <a:endParaRPr lang="fr-FR" dirty="0"/>
          </a:p>
          <a:p>
            <a:pPr lvl="2"/>
            <a:r>
              <a:rPr lang="fr-FR" dirty="0"/>
              <a:t>Royaume-Uni		Hervé </a:t>
            </a:r>
            <a:r>
              <a:rPr lang="fr-FR" dirty="0" err="1"/>
              <a:t>Péléraux</a:t>
            </a:r>
            <a:r>
              <a:rPr lang="fr-FR" dirty="0"/>
              <a:t> &amp; Catherine Mathieu</a:t>
            </a:r>
          </a:p>
          <a:p>
            <a:pPr lvl="2"/>
            <a:r>
              <a:rPr lang="fr-FR" dirty="0"/>
              <a:t>Matières premières  	Céline Antonin</a:t>
            </a:r>
          </a:p>
          <a:p>
            <a:pPr lvl="2"/>
            <a:endParaRPr lang="fr-FR" dirty="0"/>
          </a:p>
          <a:p>
            <a:r>
              <a:rPr lang="fr-FR" dirty="0"/>
              <a:t>Partie II : Perspectives 2024-2025 pour l’économie française</a:t>
            </a:r>
          </a:p>
          <a:p>
            <a:pPr lvl="1"/>
            <a:r>
              <a:rPr lang="fr-FR" dirty="0"/>
              <a:t>Scénario global		</a:t>
            </a:r>
            <a:r>
              <a:rPr lang="fr-FR" sz="1200" dirty="0"/>
              <a:t>Mathieu Plane</a:t>
            </a:r>
          </a:p>
          <a:p>
            <a:pPr lvl="2"/>
            <a:r>
              <a:rPr lang="fr-FR" dirty="0"/>
              <a:t>Equipe France		Elliot </a:t>
            </a:r>
            <a:r>
              <a:rPr lang="fr-FR" dirty="0" err="1"/>
              <a:t>Aurissergues</a:t>
            </a:r>
            <a:r>
              <a:rPr lang="fr-FR" dirty="0"/>
              <a:t>, Bruno Coquet, Magali Dauvin, Ombeline Jullien de Pommerol, </a:t>
            </a:r>
          </a:p>
          <a:p>
            <a:pPr marL="685800" lvl="2" indent="0">
              <a:buNone/>
            </a:pPr>
            <a:r>
              <a:rPr lang="fr-FR" dirty="0"/>
              <a:t>                                                           Pierre </a:t>
            </a:r>
            <a:r>
              <a:rPr lang="fr-FR" dirty="0" err="1"/>
              <a:t>Madec</a:t>
            </a:r>
            <a:r>
              <a:rPr lang="fr-FR" dirty="0"/>
              <a:t> &amp; Raul </a:t>
            </a:r>
            <a:r>
              <a:rPr lang="fr-FR" dirty="0" err="1"/>
              <a:t>Sampognaro</a:t>
            </a:r>
            <a:endParaRPr lang="fr-FR" dirty="0"/>
          </a:p>
          <a:p>
            <a:r>
              <a:rPr lang="fr-FR" dirty="0"/>
              <a:t>Etudes spéciales</a:t>
            </a:r>
          </a:p>
          <a:p>
            <a:pPr lvl="1"/>
            <a:r>
              <a:rPr lang="fr-FR" dirty="0"/>
              <a:t>Effet d’un choc d’incertitude politique sur le PIB français		            	    </a:t>
            </a:r>
            <a:r>
              <a:rPr lang="fr-FR" sz="1200" dirty="0"/>
              <a:t>Raul </a:t>
            </a:r>
            <a:r>
              <a:rPr lang="fr-FR" sz="1200" dirty="0" err="1"/>
              <a:t>Sampognaro</a:t>
            </a:r>
            <a:endParaRPr lang="fr-FR" sz="1200" dirty="0"/>
          </a:p>
          <a:p>
            <a:pPr lvl="1"/>
            <a:r>
              <a:rPr lang="fr-FR" dirty="0"/>
              <a:t>Impact de la hausse des taux d’intérêt sur l’investissement des ménages en Europe         </a:t>
            </a:r>
            <a:r>
              <a:rPr lang="fr-FR" sz="1200" dirty="0"/>
              <a:t>Eric Heyer et Pierre </a:t>
            </a:r>
            <a:r>
              <a:rPr lang="fr-FR" sz="1200" dirty="0" err="1"/>
              <a:t>Madec</a:t>
            </a:r>
            <a:endParaRPr lang="fr-FR" sz="1200" dirty="0"/>
          </a:p>
          <a:p>
            <a:pPr lvl="1"/>
            <a:endParaRPr lang="fr-FR" sz="1200" dirty="0"/>
          </a:p>
          <a:p>
            <a:pPr lvl="1"/>
            <a:endParaRPr lang="fr-FR" sz="1200" dirty="0"/>
          </a:p>
          <a:p>
            <a:endParaRPr lang="fr-FR" dirty="0"/>
          </a:p>
        </p:txBody>
      </p:sp>
      <p:sp>
        <p:nvSpPr>
          <p:cNvPr id="3" name="Titre 2">
            <a:extLst>
              <a:ext uri="{FF2B5EF4-FFF2-40B4-BE49-F238E27FC236}">
                <a16:creationId xmlns:a16="http://schemas.microsoft.com/office/drawing/2014/main" id="{5BF14DD1-C0FE-307A-AF20-7EE80DD16769}"/>
              </a:ext>
            </a:extLst>
          </p:cNvPr>
          <p:cNvSpPr>
            <a:spLocks noGrp="1"/>
          </p:cNvSpPr>
          <p:nvPr>
            <p:ph type="title"/>
          </p:nvPr>
        </p:nvSpPr>
        <p:spPr/>
        <p:txBody>
          <a:bodyPr/>
          <a:lstStyle/>
          <a:p>
            <a:r>
              <a:rPr lang="fr-FR" dirty="0"/>
              <a:t>Sommaire de la prochaine Revue de l’OFCE, n°187, octobre 2024</a:t>
            </a:r>
          </a:p>
        </p:txBody>
      </p:sp>
    </p:spTree>
    <p:extLst>
      <p:ext uri="{BB962C8B-B14F-4D97-AF65-F5344CB8AC3E}">
        <p14:creationId xmlns:p14="http://schemas.microsoft.com/office/powerpoint/2010/main" val="27135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60B21-84F7-47EC-499C-975D6F61B45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BAFF9F9-FC03-C2F8-F911-60B41AF8773A}"/>
              </a:ext>
            </a:extLst>
          </p:cNvPr>
          <p:cNvSpPr>
            <a:spLocks noGrp="1"/>
          </p:cNvSpPr>
          <p:nvPr>
            <p:ph type="title"/>
          </p:nvPr>
        </p:nvSpPr>
        <p:spPr/>
        <p:txBody>
          <a:bodyPr/>
          <a:lstStyle/>
          <a:p>
            <a:r>
              <a:rPr lang="fr-FR" dirty="0"/>
              <a:t>Impact négatif de la dissolution sur le moral des entreprises… </a:t>
            </a:r>
          </a:p>
        </p:txBody>
      </p:sp>
      <p:sp>
        <p:nvSpPr>
          <p:cNvPr id="6" name="ZoneTexte 5">
            <a:extLst>
              <a:ext uri="{FF2B5EF4-FFF2-40B4-BE49-F238E27FC236}">
                <a16:creationId xmlns:a16="http://schemas.microsoft.com/office/drawing/2014/main" id="{BF9F0AD3-AB18-A0A5-D78A-8501262691BB}"/>
              </a:ext>
            </a:extLst>
          </p:cNvPr>
          <p:cNvSpPr txBox="1"/>
          <p:nvPr/>
        </p:nvSpPr>
        <p:spPr>
          <a:xfrm>
            <a:off x="215106" y="484660"/>
            <a:ext cx="8713787" cy="23945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fr-FR"/>
            </a:defPPr>
            <a:lvl1pPr marL="257175" indent="-257175" eaLnBrk="0" hangingPunct="0">
              <a:spcBef>
                <a:spcPct val="20000"/>
              </a:spcBef>
              <a:buClr>
                <a:srgbClr val="FF3300"/>
              </a:buClr>
              <a:buSzPct val="75000"/>
              <a:buFont typeface="Wingdings" panose="05000000000000000000" pitchFamily="2" charset="2"/>
              <a:buChar char="q"/>
              <a:defRPr sz="1800" b="1" kern="0">
                <a:solidFill>
                  <a:srgbClr val="5F5F5F"/>
                </a:solidFill>
                <a:latin typeface="Gill Sans MT" panose="020B0502020104020203" pitchFamily="34" charset="0"/>
                <a:ea typeface="Calibri" pitchFamily="34" charset="0"/>
                <a:cs typeface="Stone Sans"/>
              </a:defRPr>
            </a:lvl1pPr>
            <a:lvl2pPr marL="557213" lvl="1" indent="-214313" eaLnBrk="0" hangingPunct="0">
              <a:spcBef>
                <a:spcPct val="20000"/>
              </a:spcBef>
              <a:buClr>
                <a:srgbClr val="FF3300"/>
              </a:buClr>
              <a:buSzPct val="80000"/>
              <a:buFont typeface="Wingdings" pitchFamily="2" charset="2"/>
              <a:buChar char="¨"/>
              <a:defRPr kern="0">
                <a:solidFill>
                  <a:srgbClr val="5F5F5F"/>
                </a:solidFill>
                <a:latin typeface="Gill Sans MT" panose="020B0502020104020203" pitchFamily="34" charset="0"/>
                <a:ea typeface="Calibri" pitchFamily="34" charset="0"/>
                <a:cs typeface="Stone Sans"/>
              </a:defRPr>
            </a:lvl2pPr>
            <a:lvl3pPr marL="857250" indent="-171450" eaLnBrk="0" hangingPunct="0">
              <a:spcBef>
                <a:spcPct val="20000"/>
              </a:spcBef>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eaLnBrk="0" hangingPunct="0">
              <a:spcBef>
                <a:spcPct val="20000"/>
              </a:spcBef>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eaLnBrk="0" hangingPunct="0">
              <a:spcBef>
                <a:spcPct val="20000"/>
              </a:spcBef>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fontAlgn="base">
              <a:spcBef>
                <a:spcPct val="20000"/>
              </a:spcBef>
              <a:spcAft>
                <a:spcPct val="0"/>
              </a:spcAft>
              <a:buClr>
                <a:schemeClr val="bg2"/>
              </a:buClr>
              <a:buFont typeface="Wingdings" pitchFamily="2" charset="2"/>
              <a:buChar char="§"/>
              <a:defRPr sz="1050">
                <a:latin typeface="+mn-lt"/>
              </a:defRPr>
            </a:lvl6pPr>
            <a:lvl7pPr marL="2228850" indent="-171450" fontAlgn="base">
              <a:spcBef>
                <a:spcPct val="20000"/>
              </a:spcBef>
              <a:spcAft>
                <a:spcPct val="0"/>
              </a:spcAft>
              <a:buClr>
                <a:schemeClr val="bg2"/>
              </a:buClr>
              <a:buFont typeface="Wingdings" pitchFamily="2" charset="2"/>
              <a:buChar char="§"/>
              <a:defRPr sz="1050">
                <a:latin typeface="+mn-lt"/>
              </a:defRPr>
            </a:lvl7pPr>
            <a:lvl8pPr marL="2571750" indent="-171450" fontAlgn="base">
              <a:spcBef>
                <a:spcPct val="20000"/>
              </a:spcBef>
              <a:spcAft>
                <a:spcPct val="0"/>
              </a:spcAft>
              <a:buClr>
                <a:schemeClr val="bg2"/>
              </a:buClr>
              <a:buFont typeface="Wingdings" pitchFamily="2" charset="2"/>
              <a:buChar char="§"/>
              <a:defRPr sz="1050">
                <a:latin typeface="+mn-lt"/>
              </a:defRPr>
            </a:lvl8pPr>
            <a:lvl9pPr marL="2914650" indent="-171450" fontAlgn="base">
              <a:spcBef>
                <a:spcPct val="20000"/>
              </a:spcBef>
              <a:spcAft>
                <a:spcPct val="0"/>
              </a:spcAft>
              <a:buClr>
                <a:schemeClr val="bg2"/>
              </a:buClr>
              <a:buFont typeface="Wingdings" pitchFamily="2" charset="2"/>
              <a:buChar char="§"/>
              <a:defRPr sz="1050">
                <a:latin typeface="+mn-lt"/>
              </a:defRPr>
            </a:lvl9pPr>
          </a:lstStyle>
          <a:p>
            <a:r>
              <a:rPr lang="fr-FR" dirty="0"/>
              <a:t>Indicateur avancé sur la base des enquêtes de l’Insee prévoit 0% au T3 2024…</a:t>
            </a:r>
          </a:p>
          <a:p>
            <a:r>
              <a:rPr lang="fr-FR" dirty="0"/>
              <a:t>Acquis fin août 2024 pour le T3 2024 : </a:t>
            </a:r>
          </a:p>
          <a:p>
            <a:pPr lvl="1"/>
            <a:r>
              <a:rPr lang="fr-FR" b="0" dirty="0"/>
              <a:t>IPI Manufacturier à 0,6 % et Consommation des ménages en biens : +0,2 % </a:t>
            </a:r>
          </a:p>
          <a:p>
            <a:r>
              <a:rPr lang="fr-FR" b="1" dirty="0"/>
              <a:t>T3 2024 : </a:t>
            </a:r>
          </a:p>
          <a:p>
            <a:pPr lvl="1"/>
            <a:r>
              <a:rPr lang="fr-FR" dirty="0"/>
              <a:t>Immatriculations d’automobiles neuves : -7,1 % </a:t>
            </a:r>
          </a:p>
          <a:p>
            <a:pPr lvl="1"/>
            <a:endParaRPr lang="fr-FR" dirty="0"/>
          </a:p>
        </p:txBody>
      </p:sp>
      <p:pic>
        <p:nvPicPr>
          <p:cNvPr id="9" name="Image 8">
            <a:extLst>
              <a:ext uri="{FF2B5EF4-FFF2-40B4-BE49-F238E27FC236}">
                <a16:creationId xmlns:a16="http://schemas.microsoft.com/office/drawing/2014/main" id="{E850BFCD-97E1-5A04-A29C-230F7B799F5B}"/>
              </a:ext>
            </a:extLst>
          </p:cNvPr>
          <p:cNvPicPr>
            <a:picLocks noChangeAspect="1"/>
          </p:cNvPicPr>
          <p:nvPr/>
        </p:nvPicPr>
        <p:blipFill>
          <a:blip r:embed="rId3"/>
          <a:stretch>
            <a:fillRect/>
          </a:stretch>
        </p:blipFill>
        <p:spPr>
          <a:xfrm>
            <a:off x="564454" y="2276872"/>
            <a:ext cx="8015090" cy="3997715"/>
          </a:xfrm>
          <a:prstGeom prst="rect">
            <a:avLst/>
          </a:prstGeom>
        </p:spPr>
      </p:pic>
    </p:spTree>
    <p:extLst>
      <p:ext uri="{BB962C8B-B14F-4D97-AF65-F5344CB8AC3E}">
        <p14:creationId xmlns:p14="http://schemas.microsoft.com/office/powerpoint/2010/main" val="3258767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Compte trimestriel détaillé</a:t>
            </a:r>
          </a:p>
        </p:txBody>
      </p:sp>
      <p:sp>
        <p:nvSpPr>
          <p:cNvPr id="6" name="Espace réservé du contenu 1">
            <a:extLst>
              <a:ext uri="{FF2B5EF4-FFF2-40B4-BE49-F238E27FC236}">
                <a16:creationId xmlns:a16="http://schemas.microsoft.com/office/drawing/2014/main" id="{D4139978-7814-45B7-77CD-5B5A715FA850}"/>
              </a:ext>
            </a:extLst>
          </p:cNvPr>
          <p:cNvSpPr txBox="1">
            <a:spLocks/>
          </p:cNvSpPr>
          <p:nvPr/>
        </p:nvSpPr>
        <p:spPr bwMode="auto">
          <a:xfrm>
            <a:off x="89994" y="479427"/>
            <a:ext cx="6138190" cy="5829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pPr lvl="1"/>
            <a:endParaRPr lang="fr-FR" kern="0" dirty="0">
              <a:latin typeface="Gill Sans MT" panose="020B0502020104020203" pitchFamily="34" charset="0"/>
            </a:endParaRPr>
          </a:p>
          <a:p>
            <a:pPr marL="0" indent="0">
              <a:buFont typeface="Wingdings" panose="05000000000000000000" pitchFamily="2" charset="2"/>
              <a:buNone/>
            </a:pPr>
            <a:endParaRPr lang="fr-FR" kern="0" dirty="0">
              <a:latin typeface="Gill Sans MT" panose="020B0502020104020203" pitchFamily="34" charset="0"/>
            </a:endParaRPr>
          </a:p>
        </p:txBody>
      </p:sp>
      <p:sp>
        <p:nvSpPr>
          <p:cNvPr id="11" name="ZoneTexte 10">
            <a:extLst>
              <a:ext uri="{FF2B5EF4-FFF2-40B4-BE49-F238E27FC236}">
                <a16:creationId xmlns:a16="http://schemas.microsoft.com/office/drawing/2014/main" id="{6212B6C8-BC13-DF0A-7194-FC6B5A501B3E}"/>
              </a:ext>
            </a:extLst>
          </p:cNvPr>
          <p:cNvSpPr txBox="1">
            <a:spLocks noChangeAspect="1"/>
          </p:cNvSpPr>
          <p:nvPr/>
        </p:nvSpPr>
        <p:spPr>
          <a:xfrm>
            <a:off x="109094" y="404664"/>
            <a:ext cx="9252519" cy="5824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fr-FR"/>
            </a:defPPr>
            <a:lvl1pPr marL="257175" indent="-257175" eaLnBrk="0" hangingPunct="0">
              <a:spcBef>
                <a:spcPct val="20000"/>
              </a:spcBef>
              <a:buClr>
                <a:srgbClr val="FF3300"/>
              </a:buClr>
              <a:buSzPct val="75000"/>
              <a:buFont typeface="Wingdings" panose="05000000000000000000" pitchFamily="2" charset="2"/>
              <a:buChar char="q"/>
              <a:defRPr sz="1800" b="1" kern="0">
                <a:solidFill>
                  <a:srgbClr val="5F5F5F"/>
                </a:solidFill>
                <a:latin typeface="Gill Sans MT" panose="020B0502020104020203" pitchFamily="34" charset="0"/>
                <a:ea typeface="Calibri" pitchFamily="34" charset="0"/>
                <a:cs typeface="Stone Sans"/>
              </a:defRPr>
            </a:lvl1pPr>
            <a:lvl2pPr marL="557213" lvl="1" indent="-214313" eaLnBrk="0" hangingPunct="0">
              <a:spcBef>
                <a:spcPct val="20000"/>
              </a:spcBef>
              <a:buClr>
                <a:srgbClr val="FF3300"/>
              </a:buClr>
              <a:buSzPct val="80000"/>
              <a:buFont typeface="Wingdings" pitchFamily="2" charset="2"/>
              <a:buChar char="¨"/>
              <a:defRPr kern="0">
                <a:solidFill>
                  <a:srgbClr val="5F5F5F"/>
                </a:solidFill>
                <a:latin typeface="Gill Sans MT" panose="020B0502020104020203" pitchFamily="34" charset="0"/>
                <a:ea typeface="Calibri" pitchFamily="34" charset="0"/>
                <a:cs typeface="Stone Sans"/>
              </a:defRPr>
            </a:lvl2pPr>
            <a:lvl3pPr marL="857250" indent="-171450" eaLnBrk="0" hangingPunct="0">
              <a:spcBef>
                <a:spcPct val="20000"/>
              </a:spcBef>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eaLnBrk="0" hangingPunct="0">
              <a:spcBef>
                <a:spcPct val="20000"/>
              </a:spcBef>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eaLnBrk="0" hangingPunct="0">
              <a:spcBef>
                <a:spcPct val="20000"/>
              </a:spcBef>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fontAlgn="base">
              <a:spcBef>
                <a:spcPct val="20000"/>
              </a:spcBef>
              <a:spcAft>
                <a:spcPct val="0"/>
              </a:spcAft>
              <a:buClr>
                <a:schemeClr val="bg2"/>
              </a:buClr>
              <a:buFont typeface="Wingdings" pitchFamily="2" charset="2"/>
              <a:buChar char="§"/>
              <a:defRPr sz="1050">
                <a:latin typeface="+mn-lt"/>
              </a:defRPr>
            </a:lvl6pPr>
            <a:lvl7pPr marL="2228850" indent="-171450" fontAlgn="base">
              <a:spcBef>
                <a:spcPct val="20000"/>
              </a:spcBef>
              <a:spcAft>
                <a:spcPct val="0"/>
              </a:spcAft>
              <a:buClr>
                <a:schemeClr val="bg2"/>
              </a:buClr>
              <a:buFont typeface="Wingdings" pitchFamily="2" charset="2"/>
              <a:buChar char="§"/>
              <a:defRPr sz="1050">
                <a:latin typeface="+mn-lt"/>
              </a:defRPr>
            </a:lvl7pPr>
            <a:lvl8pPr marL="2571750" indent="-171450" fontAlgn="base">
              <a:spcBef>
                <a:spcPct val="20000"/>
              </a:spcBef>
              <a:spcAft>
                <a:spcPct val="0"/>
              </a:spcAft>
              <a:buClr>
                <a:schemeClr val="bg2"/>
              </a:buClr>
              <a:buFont typeface="Wingdings" pitchFamily="2" charset="2"/>
              <a:buChar char="§"/>
              <a:defRPr sz="1050">
                <a:latin typeface="+mn-lt"/>
              </a:defRPr>
            </a:lvl8pPr>
            <a:lvl9pPr marL="2914650" indent="-171450" fontAlgn="base">
              <a:spcBef>
                <a:spcPct val="20000"/>
              </a:spcBef>
              <a:spcAft>
                <a:spcPct val="0"/>
              </a:spcAft>
              <a:buClr>
                <a:schemeClr val="bg2"/>
              </a:buClr>
              <a:buFont typeface="Wingdings" pitchFamily="2" charset="2"/>
              <a:buChar char="§"/>
              <a:defRPr sz="1050">
                <a:latin typeface="+mn-lt"/>
              </a:defRPr>
            </a:lvl9pPr>
          </a:lstStyle>
          <a:p>
            <a:r>
              <a:rPr lang="fr-FR" dirty="0"/>
              <a:t>E</a:t>
            </a:r>
            <a:r>
              <a:rPr lang="fr-FR" kern="0" dirty="0">
                <a:latin typeface="Gill Sans MT" panose="020B0502020104020203" pitchFamily="34" charset="0"/>
              </a:rPr>
              <a:t>ffet ponctuel JO au T3 2024 (0,3 % selon l’INSEE), avec contrecoup au T4 2024</a:t>
            </a:r>
          </a:p>
          <a:p>
            <a:pPr lvl="1"/>
            <a:r>
              <a:rPr lang="fr-FR" kern="0" dirty="0">
                <a:latin typeface="Gill Sans MT" panose="020B0502020104020203" pitchFamily="34" charset="0"/>
              </a:rPr>
              <a:t>Effet billetterie et droits TV (peu d’effets liés au tourisme)</a:t>
            </a:r>
          </a:p>
          <a:p>
            <a:pPr marL="257175" lvl="1" indent="-257175">
              <a:buSzPct val="75000"/>
              <a:buFont typeface="Wingdings" panose="05000000000000000000" pitchFamily="2" charset="2"/>
              <a:buChar char="q"/>
            </a:pPr>
            <a:r>
              <a:rPr lang="fr-FR" sz="1800" b="1" dirty="0"/>
              <a:t>En 2025 : </a:t>
            </a:r>
            <a:r>
              <a:rPr lang="fr-FR" sz="1800" dirty="0"/>
              <a:t>Activité tirée par la consommation des ménages et le commerce extérieur poursuivrait son redressement.</a:t>
            </a:r>
          </a:p>
          <a:p>
            <a:pPr marL="557212" lvl="2" indent="-257175">
              <a:buSzPct val="75000"/>
              <a:buFont typeface="Wingdings" panose="05000000000000000000" pitchFamily="2" charset="2"/>
              <a:buChar char="q"/>
            </a:pPr>
            <a:r>
              <a:rPr lang="fr-FR" sz="1800" kern="0" dirty="0">
                <a:latin typeface="Gill Sans MT" panose="020B0502020104020203" pitchFamily="34" charset="0"/>
              </a:rPr>
              <a:t>La consommation publique et l’investissement freinent la croissance</a:t>
            </a:r>
          </a:p>
          <a:p>
            <a:pPr marL="0" indent="0">
              <a:buNone/>
            </a:pPr>
            <a:endParaRPr lang="fr-FR" sz="3200" kern="0" dirty="0">
              <a:latin typeface="Gill Sans MT" panose="020B0502020104020203" pitchFamily="34" charset="0"/>
            </a:endParaRPr>
          </a:p>
          <a:p>
            <a:pPr marL="342900" lvl="1" indent="0">
              <a:buNone/>
            </a:pPr>
            <a:r>
              <a:rPr lang="fr-FR" sz="3600" dirty="0"/>
              <a:t> </a:t>
            </a:r>
          </a:p>
          <a:p>
            <a:pPr lvl="1"/>
            <a:endParaRPr lang="fr-FR" sz="600" dirty="0"/>
          </a:p>
        </p:txBody>
      </p:sp>
      <p:pic>
        <p:nvPicPr>
          <p:cNvPr id="2" name="Image 1">
            <a:extLst>
              <a:ext uri="{FF2B5EF4-FFF2-40B4-BE49-F238E27FC236}">
                <a16:creationId xmlns:a16="http://schemas.microsoft.com/office/drawing/2014/main" id="{BE076226-B1E1-BD56-9D7C-606B0472F288}"/>
              </a:ext>
            </a:extLst>
          </p:cNvPr>
          <p:cNvPicPr>
            <a:picLocks noChangeAspect="1"/>
          </p:cNvPicPr>
          <p:nvPr/>
        </p:nvPicPr>
        <p:blipFill>
          <a:blip r:embed="rId3"/>
          <a:stretch>
            <a:fillRect/>
          </a:stretch>
        </p:blipFill>
        <p:spPr>
          <a:xfrm>
            <a:off x="1024463" y="2127028"/>
            <a:ext cx="6931913" cy="4326308"/>
          </a:xfrm>
          <a:prstGeom prst="rect">
            <a:avLst/>
          </a:prstGeom>
        </p:spPr>
      </p:pic>
    </p:spTree>
    <p:extLst>
      <p:ext uri="{BB962C8B-B14F-4D97-AF65-F5344CB8AC3E}">
        <p14:creationId xmlns:p14="http://schemas.microsoft.com/office/powerpoint/2010/main" val="2582596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a:xfrm>
            <a:off x="611560" y="1916832"/>
            <a:ext cx="7632848" cy="2116913"/>
          </a:xfrm>
        </p:spPr>
        <p:txBody>
          <a:bodyPr/>
          <a:lstStyle/>
          <a:p>
            <a:pPr algn="ctr">
              <a:defRPr/>
            </a:pPr>
            <a:r>
              <a:rPr lang="fr-FR" sz="2800" dirty="0">
                <a:latin typeface="Gill Sans MT" panose="020B0502020104020203" pitchFamily="34" charset="0"/>
              </a:rPr>
              <a:t>Ménages et Entreprises</a:t>
            </a:r>
            <a:endParaRPr lang="fr-FR" b="0" dirty="0">
              <a:latin typeface="Gill Sans MT" panose="020B0502020104020203" pitchFamily="34" charset="0"/>
            </a:endParaRPr>
          </a:p>
        </p:txBody>
      </p:sp>
    </p:spTree>
    <p:extLst>
      <p:ext uri="{BB962C8B-B14F-4D97-AF65-F5344CB8AC3E}">
        <p14:creationId xmlns:p14="http://schemas.microsoft.com/office/powerpoint/2010/main" val="2579001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718" y="479428"/>
            <a:ext cx="9108282" cy="5513144"/>
          </a:xfrm>
        </p:spPr>
        <p:txBody>
          <a:bodyPr/>
          <a:lstStyle/>
          <a:p>
            <a:r>
              <a:rPr lang="fr-FR" sz="1800" dirty="0">
                <a:latin typeface="Gill Sans MT" panose="020B0502020104020203" pitchFamily="34" charset="0"/>
              </a:rPr>
              <a:t>Une inflation (IPC) prévue à 2 % en 2024 et 1,5 % en 2025 (après 4,9 % en 2023</a:t>
            </a:r>
            <a:r>
              <a:rPr lang="fr-FR" sz="2000" dirty="0">
                <a:latin typeface="Gill Sans MT" panose="020B0502020104020203" pitchFamily="34" charset="0"/>
              </a:rPr>
              <a:t>)</a:t>
            </a:r>
          </a:p>
          <a:p>
            <a:pPr lvl="1"/>
            <a:r>
              <a:rPr lang="fr-FR" sz="1800" dirty="0">
                <a:latin typeface="Gill Sans MT" panose="020B0502020104020203" pitchFamily="34" charset="0"/>
              </a:rPr>
              <a:t>En raison d’une forte baisse de la contribution de l’inflation alimentaire et énergétique</a:t>
            </a:r>
          </a:p>
          <a:p>
            <a:pPr lvl="2"/>
            <a:r>
              <a:rPr lang="fr-FR" sz="1600" dirty="0">
                <a:latin typeface="Gill Sans MT" panose="020B0502020104020203" pitchFamily="34" charset="0"/>
              </a:rPr>
              <a:t>Contribution négative des prix de l’énergie en 2025 (baisse des prix de l’électricité)</a:t>
            </a:r>
          </a:p>
          <a:p>
            <a:pPr lvl="1"/>
            <a:r>
              <a:rPr lang="fr-FR" sz="1800" dirty="0">
                <a:latin typeface="Gill Sans MT" panose="020B0502020104020203" pitchFamily="34" charset="0"/>
              </a:rPr>
              <a:t>…et des effets de second tour limités</a:t>
            </a:r>
          </a:p>
          <a:p>
            <a:pPr lvl="1"/>
            <a:endParaRPr lang="fr-FR" sz="1800" dirty="0">
              <a:latin typeface="Gill Sans MT" panose="020B0502020104020203" pitchFamily="34" charset="0"/>
            </a:endParaRPr>
          </a:p>
          <a:p>
            <a:pPr lvl="1"/>
            <a:endParaRPr lang="fr-FR" sz="1200" dirty="0">
              <a:latin typeface="Gill Sans MT" panose="020B0502020104020203" pitchFamily="34" charset="0"/>
            </a:endParaRPr>
          </a:p>
        </p:txBody>
      </p:sp>
      <p:sp>
        <p:nvSpPr>
          <p:cNvPr id="3" name="Titre 2"/>
          <p:cNvSpPr>
            <a:spLocks noGrp="1"/>
          </p:cNvSpPr>
          <p:nvPr>
            <p:ph type="title"/>
          </p:nvPr>
        </p:nvSpPr>
        <p:spPr/>
        <p:txBody>
          <a:bodyPr/>
          <a:lstStyle/>
          <a:p>
            <a:r>
              <a:rPr lang="fr-FR" dirty="0"/>
              <a:t>Une inflation qui baisse nettement en 2024 et 2025</a:t>
            </a:r>
          </a:p>
        </p:txBody>
      </p:sp>
      <p:pic>
        <p:nvPicPr>
          <p:cNvPr id="5" name="Image 4">
            <a:extLst>
              <a:ext uri="{FF2B5EF4-FFF2-40B4-BE49-F238E27FC236}">
                <a16:creationId xmlns:a16="http://schemas.microsoft.com/office/drawing/2014/main" id="{07D1531F-8414-B01E-B4E5-10F72AA73547}"/>
              </a:ext>
            </a:extLst>
          </p:cNvPr>
          <p:cNvPicPr>
            <a:picLocks noChangeAspect="1"/>
          </p:cNvPicPr>
          <p:nvPr/>
        </p:nvPicPr>
        <p:blipFill>
          <a:blip r:embed="rId3"/>
          <a:stretch>
            <a:fillRect/>
          </a:stretch>
        </p:blipFill>
        <p:spPr>
          <a:xfrm>
            <a:off x="1187624" y="1931371"/>
            <a:ext cx="6624736" cy="4430830"/>
          </a:xfrm>
          <a:prstGeom prst="rect">
            <a:avLst/>
          </a:prstGeom>
        </p:spPr>
      </p:pic>
    </p:spTree>
    <p:extLst>
      <p:ext uri="{BB962C8B-B14F-4D97-AF65-F5344CB8AC3E}">
        <p14:creationId xmlns:p14="http://schemas.microsoft.com/office/powerpoint/2010/main" val="1177773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Rebond du pouvoir d’achat en 2024…mais pas en 2025</a:t>
            </a:r>
          </a:p>
        </p:txBody>
      </p:sp>
      <p:sp>
        <p:nvSpPr>
          <p:cNvPr id="6" name="Espace réservé du contenu 1"/>
          <p:cNvSpPr txBox="1">
            <a:spLocks/>
          </p:cNvSpPr>
          <p:nvPr/>
        </p:nvSpPr>
        <p:spPr bwMode="auto">
          <a:xfrm>
            <a:off x="0" y="599316"/>
            <a:ext cx="9036496" cy="2229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endParaRPr lang="fr-FR" dirty="0">
              <a:latin typeface="Gill Sans MT" panose="020B0502020104020203" pitchFamily="34" charset="0"/>
            </a:endParaRPr>
          </a:p>
          <a:p>
            <a:pPr marL="0" indent="0">
              <a:buNone/>
            </a:pPr>
            <a:endParaRPr lang="fr-FR" sz="1800" kern="0" dirty="0">
              <a:latin typeface="Gill Sans MT" panose="020B0502020104020203" pitchFamily="34" charset="0"/>
            </a:endParaRPr>
          </a:p>
          <a:p>
            <a:pPr lvl="1"/>
            <a:endParaRPr lang="fr-FR" sz="1600" kern="0" dirty="0">
              <a:latin typeface="Gill Sans MT" panose="020B0502020104020203" pitchFamily="34" charset="0"/>
            </a:endParaRPr>
          </a:p>
        </p:txBody>
      </p:sp>
      <p:pic>
        <p:nvPicPr>
          <p:cNvPr id="5" name="Image 4">
            <a:extLst>
              <a:ext uri="{FF2B5EF4-FFF2-40B4-BE49-F238E27FC236}">
                <a16:creationId xmlns:a16="http://schemas.microsoft.com/office/drawing/2014/main" id="{1C0F0717-F2AB-D1A0-0835-D63585FC0E38}"/>
              </a:ext>
            </a:extLst>
          </p:cNvPr>
          <p:cNvPicPr>
            <a:picLocks noChangeAspect="1"/>
          </p:cNvPicPr>
          <p:nvPr/>
        </p:nvPicPr>
        <p:blipFill>
          <a:blip r:embed="rId3"/>
          <a:stretch>
            <a:fillRect/>
          </a:stretch>
        </p:blipFill>
        <p:spPr>
          <a:xfrm>
            <a:off x="737574" y="599316"/>
            <a:ext cx="7668852" cy="5909712"/>
          </a:xfrm>
          <a:prstGeom prst="rect">
            <a:avLst/>
          </a:prstGeom>
        </p:spPr>
      </p:pic>
      <p:sp>
        <p:nvSpPr>
          <p:cNvPr id="2" name="Rectangle : coins arrondis 1">
            <a:extLst>
              <a:ext uri="{FF2B5EF4-FFF2-40B4-BE49-F238E27FC236}">
                <a16:creationId xmlns:a16="http://schemas.microsoft.com/office/drawing/2014/main" id="{B1C1A064-02A3-482D-9678-8F8A59831B9E}"/>
              </a:ext>
            </a:extLst>
          </p:cNvPr>
          <p:cNvSpPr/>
          <p:nvPr/>
        </p:nvSpPr>
        <p:spPr bwMode="auto">
          <a:xfrm>
            <a:off x="7452320" y="3250353"/>
            <a:ext cx="720080" cy="432048"/>
          </a:xfrm>
          <a:prstGeom prst="round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
        <p:nvSpPr>
          <p:cNvPr id="4" name="Rectangle : coins arrondis 3">
            <a:extLst>
              <a:ext uri="{FF2B5EF4-FFF2-40B4-BE49-F238E27FC236}">
                <a16:creationId xmlns:a16="http://schemas.microsoft.com/office/drawing/2014/main" id="{60F1FFFF-77F9-22E4-515F-9985C054DB0D}"/>
              </a:ext>
            </a:extLst>
          </p:cNvPr>
          <p:cNvSpPr/>
          <p:nvPr/>
        </p:nvSpPr>
        <p:spPr bwMode="auto">
          <a:xfrm>
            <a:off x="6516216" y="3250353"/>
            <a:ext cx="720080" cy="432048"/>
          </a:xfrm>
          <a:prstGeom prst="roundRect">
            <a:avLst/>
          </a:pr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
        <p:nvSpPr>
          <p:cNvPr id="7" name="Rectangle : coins arrondis 6">
            <a:extLst>
              <a:ext uri="{FF2B5EF4-FFF2-40B4-BE49-F238E27FC236}">
                <a16:creationId xmlns:a16="http://schemas.microsoft.com/office/drawing/2014/main" id="{5250B68B-16A5-DE63-202C-0D270A9934C5}"/>
              </a:ext>
            </a:extLst>
          </p:cNvPr>
          <p:cNvSpPr/>
          <p:nvPr/>
        </p:nvSpPr>
        <p:spPr bwMode="auto">
          <a:xfrm>
            <a:off x="6516216" y="5661248"/>
            <a:ext cx="720080" cy="432048"/>
          </a:xfrm>
          <a:prstGeom prst="roundRect">
            <a:avLst/>
          </a:pr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
        <p:nvSpPr>
          <p:cNvPr id="8" name="Rectangle : coins arrondis 7">
            <a:extLst>
              <a:ext uri="{FF2B5EF4-FFF2-40B4-BE49-F238E27FC236}">
                <a16:creationId xmlns:a16="http://schemas.microsoft.com/office/drawing/2014/main" id="{BB355836-66D8-6B9F-FFCC-D3A0C1962DDC}"/>
              </a:ext>
            </a:extLst>
          </p:cNvPr>
          <p:cNvSpPr/>
          <p:nvPr/>
        </p:nvSpPr>
        <p:spPr bwMode="auto">
          <a:xfrm>
            <a:off x="7380312" y="5661248"/>
            <a:ext cx="720080" cy="432048"/>
          </a:xfrm>
          <a:prstGeom prst="roundRect">
            <a:avLst/>
          </a:pr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solidFill>
                  <a:schemeClr val="accent1"/>
                </a:solidFill>
              </a:ln>
              <a:solidFill>
                <a:schemeClr val="tx1"/>
              </a:solidFill>
              <a:effectLst/>
              <a:latin typeface="Arial" charset="0"/>
            </a:endParaRPr>
          </a:p>
        </p:txBody>
      </p:sp>
    </p:spTree>
    <p:extLst>
      <p:ext uri="{BB962C8B-B14F-4D97-AF65-F5344CB8AC3E}">
        <p14:creationId xmlns:p14="http://schemas.microsoft.com/office/powerpoint/2010/main" val="4084819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5106" y="0"/>
            <a:ext cx="8821390" cy="479425"/>
          </a:xfrm>
        </p:spPr>
        <p:txBody>
          <a:bodyPr/>
          <a:lstStyle/>
          <a:p>
            <a:r>
              <a:rPr lang="fr-FR" dirty="0"/>
              <a:t>Le taux d’épargne reste élevé en 2024 mais commence à baisser en 2025</a:t>
            </a:r>
          </a:p>
        </p:txBody>
      </p:sp>
      <p:sp>
        <p:nvSpPr>
          <p:cNvPr id="5" name="Espace réservé du contenu 1"/>
          <p:cNvSpPr txBox="1">
            <a:spLocks/>
          </p:cNvSpPr>
          <p:nvPr/>
        </p:nvSpPr>
        <p:spPr bwMode="auto">
          <a:xfrm>
            <a:off x="171094" y="548680"/>
            <a:ext cx="9090737"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rgbClr val="FF3300"/>
              </a:buClr>
              <a:buSzPct val="75000"/>
              <a:buFont typeface="Wingdings" panose="05000000000000000000" pitchFamily="2" charset="2"/>
              <a:buChar char="q"/>
              <a:defRPr sz="1600" b="1">
                <a:solidFill>
                  <a:srgbClr val="5F5F5F"/>
                </a:solidFill>
                <a:latin typeface="Stone Sans"/>
                <a:ea typeface="Calibri" pitchFamily="34" charset="0"/>
                <a:cs typeface="Stone Sans"/>
              </a:defRPr>
            </a:lvl1pPr>
            <a:lvl2pPr marL="557213" indent="-214313" algn="l" rtl="0" eaLnBrk="0" fontAlgn="base" hangingPunct="0">
              <a:spcBef>
                <a:spcPct val="20000"/>
              </a:spcBef>
              <a:spcAft>
                <a:spcPct val="0"/>
              </a:spcAft>
              <a:buClr>
                <a:srgbClr val="FF3300"/>
              </a:buClr>
              <a:buSzPct val="80000"/>
              <a:buFont typeface="Wingdings" pitchFamily="2" charset="2"/>
              <a:buChar char="¨"/>
              <a:defRPr sz="1400">
                <a:solidFill>
                  <a:srgbClr val="5F5F5F"/>
                </a:solidFill>
                <a:latin typeface="Stone Sans"/>
                <a:ea typeface="Calibri" pitchFamily="34" charset="0"/>
                <a:cs typeface="Stone Sans"/>
              </a:defRPr>
            </a:lvl2pPr>
            <a:lvl3pPr marL="857250" indent="-171450" algn="l" rtl="0" eaLnBrk="0" fontAlgn="base" hangingPunct="0">
              <a:spcBef>
                <a:spcPct val="20000"/>
              </a:spcBef>
              <a:spcAft>
                <a:spcPct val="0"/>
              </a:spcAft>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algn="l" rtl="0" eaLnBrk="0" fontAlgn="base" hangingPunct="0">
              <a:spcBef>
                <a:spcPct val="20000"/>
              </a:spcBef>
              <a:spcAft>
                <a:spcPct val="0"/>
              </a:spcAft>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algn="l" rtl="0" eaLnBrk="0" fontAlgn="base" hangingPunct="0">
              <a:spcBef>
                <a:spcPct val="20000"/>
              </a:spcBef>
              <a:spcAft>
                <a:spcPct val="0"/>
              </a:spcAft>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6pPr>
            <a:lvl7pPr marL="22288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7pPr>
            <a:lvl8pPr marL="25717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8pPr>
            <a:lvl9pPr marL="2914650" indent="-171450" algn="l" rtl="0" eaLnBrk="1" fontAlgn="base" hangingPunct="1">
              <a:spcBef>
                <a:spcPct val="20000"/>
              </a:spcBef>
              <a:spcAft>
                <a:spcPct val="0"/>
              </a:spcAft>
              <a:buClr>
                <a:schemeClr val="bg2"/>
              </a:buClr>
              <a:buFont typeface="Wingdings" pitchFamily="2" charset="2"/>
              <a:buChar char="§"/>
              <a:defRPr sz="1050">
                <a:solidFill>
                  <a:schemeClr val="tx1"/>
                </a:solidFill>
                <a:latin typeface="+mn-lt"/>
              </a:defRPr>
            </a:lvl9pPr>
          </a:lstStyle>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a:p>
            <a:pPr lvl="1"/>
            <a:endParaRPr lang="fr-FR" sz="1600" kern="0" dirty="0">
              <a:latin typeface="Gill Sans MT" panose="020B0502020104020203" pitchFamily="34" charset="0"/>
            </a:endParaRPr>
          </a:p>
        </p:txBody>
      </p:sp>
      <p:pic>
        <p:nvPicPr>
          <p:cNvPr id="10" name="Espace réservé du contenu 9">
            <a:extLst>
              <a:ext uri="{FF2B5EF4-FFF2-40B4-BE49-F238E27FC236}">
                <a16:creationId xmlns:a16="http://schemas.microsoft.com/office/drawing/2014/main" id="{5ABF5CE4-509A-1226-D9FB-45602B3BC3B3}"/>
              </a:ext>
            </a:extLst>
          </p:cNvPr>
          <p:cNvPicPr>
            <a:picLocks noGrp="1" noChangeAspect="1"/>
          </p:cNvPicPr>
          <p:nvPr>
            <p:ph idx="1"/>
          </p:nvPr>
        </p:nvPicPr>
        <p:blipFill>
          <a:blip r:embed="rId3"/>
          <a:stretch>
            <a:fillRect/>
          </a:stretch>
        </p:blipFill>
        <p:spPr>
          <a:xfrm>
            <a:off x="349080" y="620688"/>
            <a:ext cx="8595952" cy="5760045"/>
          </a:xfrm>
        </p:spPr>
      </p:pic>
    </p:spTree>
    <p:extLst>
      <p:ext uri="{BB962C8B-B14F-4D97-AF65-F5344CB8AC3E}">
        <p14:creationId xmlns:p14="http://schemas.microsoft.com/office/powerpoint/2010/main" val="3869404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F47700E-9DDB-762C-4FF4-5C70B7E08EA7}"/>
              </a:ext>
            </a:extLst>
          </p:cNvPr>
          <p:cNvPicPr>
            <a:picLocks noGrp="1" noChangeAspect="1"/>
          </p:cNvPicPr>
          <p:nvPr>
            <p:ph idx="1"/>
          </p:nvPr>
        </p:nvPicPr>
        <p:blipFill>
          <a:blip r:embed="rId2"/>
          <a:stretch>
            <a:fillRect/>
          </a:stretch>
        </p:blipFill>
        <p:spPr>
          <a:xfrm>
            <a:off x="395536" y="970186"/>
            <a:ext cx="7893781" cy="4917628"/>
          </a:xfrm>
        </p:spPr>
      </p:pic>
      <p:sp>
        <p:nvSpPr>
          <p:cNvPr id="3" name="Titre 2">
            <a:extLst>
              <a:ext uri="{FF2B5EF4-FFF2-40B4-BE49-F238E27FC236}">
                <a16:creationId xmlns:a16="http://schemas.microsoft.com/office/drawing/2014/main" id="{9985459B-72E4-5838-8E6B-76DD521C442B}"/>
              </a:ext>
            </a:extLst>
          </p:cNvPr>
          <p:cNvSpPr>
            <a:spLocks noGrp="1"/>
          </p:cNvSpPr>
          <p:nvPr>
            <p:ph type="title"/>
          </p:nvPr>
        </p:nvSpPr>
        <p:spPr>
          <a:xfrm>
            <a:off x="251520" y="2"/>
            <a:ext cx="8892480" cy="479425"/>
          </a:xfrm>
        </p:spPr>
        <p:txBody>
          <a:bodyPr/>
          <a:lstStyle/>
          <a:p>
            <a:r>
              <a:rPr lang="fr-FR" dirty="0"/>
              <a:t>Une sur-épargne mais une valeur réelle du patrimoine financier inférieure à 2019</a:t>
            </a:r>
          </a:p>
        </p:txBody>
      </p:sp>
    </p:spTree>
    <p:extLst>
      <p:ext uri="{BB962C8B-B14F-4D97-AF65-F5344CB8AC3E}">
        <p14:creationId xmlns:p14="http://schemas.microsoft.com/office/powerpoint/2010/main" val="2289594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631DC35-9A94-89AA-F8DE-ED02DA4A5D71}"/>
              </a:ext>
            </a:extLst>
          </p:cNvPr>
          <p:cNvSpPr>
            <a:spLocks noGrp="1"/>
          </p:cNvSpPr>
          <p:nvPr>
            <p:ph type="title"/>
          </p:nvPr>
        </p:nvSpPr>
        <p:spPr/>
        <p:txBody>
          <a:bodyPr/>
          <a:lstStyle/>
          <a:p>
            <a:r>
              <a:rPr lang="fr-FR" dirty="0"/>
              <a:t>Le taux d’investissement des entreprises baisse en 2025</a:t>
            </a:r>
          </a:p>
        </p:txBody>
      </p:sp>
      <p:pic>
        <p:nvPicPr>
          <p:cNvPr id="12" name="Image 11">
            <a:extLst>
              <a:ext uri="{FF2B5EF4-FFF2-40B4-BE49-F238E27FC236}">
                <a16:creationId xmlns:a16="http://schemas.microsoft.com/office/drawing/2014/main" id="{6C557EFA-52F1-696D-3FD4-80935EE9525E}"/>
              </a:ext>
            </a:extLst>
          </p:cNvPr>
          <p:cNvPicPr>
            <a:picLocks noChangeAspect="1"/>
          </p:cNvPicPr>
          <p:nvPr/>
        </p:nvPicPr>
        <p:blipFill>
          <a:blip r:embed="rId3"/>
          <a:stretch>
            <a:fillRect/>
          </a:stretch>
        </p:blipFill>
        <p:spPr>
          <a:xfrm>
            <a:off x="395536" y="1340768"/>
            <a:ext cx="7938936" cy="4974239"/>
          </a:xfrm>
          <a:prstGeom prst="rect">
            <a:avLst/>
          </a:prstGeom>
        </p:spPr>
      </p:pic>
      <p:sp>
        <p:nvSpPr>
          <p:cNvPr id="5" name="ZoneTexte 4">
            <a:extLst>
              <a:ext uri="{FF2B5EF4-FFF2-40B4-BE49-F238E27FC236}">
                <a16:creationId xmlns:a16="http://schemas.microsoft.com/office/drawing/2014/main" id="{39824081-AE87-F7F1-7541-ECB20403225A}"/>
              </a:ext>
            </a:extLst>
          </p:cNvPr>
          <p:cNvSpPr txBox="1">
            <a:spLocks noChangeAspect="1"/>
          </p:cNvSpPr>
          <p:nvPr/>
        </p:nvSpPr>
        <p:spPr>
          <a:xfrm>
            <a:off x="179387" y="469903"/>
            <a:ext cx="9073132" cy="5551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fr-FR"/>
            </a:defPPr>
            <a:lvl1pPr marL="257175" indent="-257175" eaLnBrk="0" hangingPunct="0">
              <a:spcBef>
                <a:spcPct val="20000"/>
              </a:spcBef>
              <a:buClr>
                <a:srgbClr val="FF3300"/>
              </a:buClr>
              <a:buSzPct val="75000"/>
              <a:buFont typeface="Wingdings" panose="05000000000000000000" pitchFamily="2" charset="2"/>
              <a:buChar char="q"/>
              <a:defRPr sz="1800" b="1" kern="0">
                <a:solidFill>
                  <a:srgbClr val="5F5F5F"/>
                </a:solidFill>
                <a:latin typeface="Gill Sans MT" panose="020B0502020104020203" pitchFamily="34" charset="0"/>
                <a:ea typeface="Calibri" pitchFamily="34" charset="0"/>
                <a:cs typeface="Stone Sans"/>
              </a:defRPr>
            </a:lvl1pPr>
            <a:lvl2pPr marL="557213" lvl="1" indent="-214313" eaLnBrk="0" hangingPunct="0">
              <a:spcBef>
                <a:spcPct val="20000"/>
              </a:spcBef>
              <a:buClr>
                <a:srgbClr val="FF3300"/>
              </a:buClr>
              <a:buSzPct val="80000"/>
              <a:buFont typeface="Wingdings" pitchFamily="2" charset="2"/>
              <a:buChar char="¨"/>
              <a:defRPr kern="0">
                <a:solidFill>
                  <a:srgbClr val="5F5F5F"/>
                </a:solidFill>
                <a:latin typeface="Gill Sans MT" panose="020B0502020104020203" pitchFamily="34" charset="0"/>
                <a:ea typeface="Calibri" pitchFamily="34" charset="0"/>
                <a:cs typeface="Stone Sans"/>
              </a:defRPr>
            </a:lvl2pPr>
            <a:lvl3pPr marL="857250" indent="-171450" eaLnBrk="0" hangingPunct="0">
              <a:spcBef>
                <a:spcPct val="20000"/>
              </a:spcBef>
              <a:buClr>
                <a:schemeClr val="tx1">
                  <a:lumMod val="50000"/>
                  <a:lumOff val="50000"/>
                </a:schemeClr>
              </a:buClr>
              <a:buSzPct val="65000"/>
              <a:buFont typeface="Wingdings" pitchFamily="2" charset="2"/>
              <a:buChar char="n"/>
              <a:defRPr sz="1200">
                <a:solidFill>
                  <a:srgbClr val="5F5F5F"/>
                </a:solidFill>
                <a:latin typeface="Stone Sans"/>
                <a:ea typeface="Calibri" pitchFamily="34" charset="0"/>
                <a:cs typeface="Stone Sans"/>
              </a:defRPr>
            </a:lvl3pPr>
            <a:lvl4pPr marL="1200150" indent="-171450" eaLnBrk="0" hangingPunct="0">
              <a:spcBef>
                <a:spcPct val="20000"/>
              </a:spcBef>
              <a:buClr>
                <a:schemeClr val="tx1">
                  <a:lumMod val="75000"/>
                  <a:lumOff val="25000"/>
                </a:schemeClr>
              </a:buClr>
              <a:buSzPct val="70000"/>
              <a:buFont typeface="Wingdings" pitchFamily="2" charset="2"/>
              <a:buChar char="¨"/>
              <a:defRPr sz="1000">
                <a:solidFill>
                  <a:srgbClr val="5F5F5F"/>
                </a:solidFill>
                <a:latin typeface="Stone Sans"/>
                <a:ea typeface="Calibri" pitchFamily="34" charset="0"/>
                <a:cs typeface="Stone Sans"/>
              </a:defRPr>
            </a:lvl4pPr>
            <a:lvl5pPr marL="1543050" indent="-171450" eaLnBrk="0" hangingPunct="0">
              <a:spcBef>
                <a:spcPct val="20000"/>
              </a:spcBef>
              <a:buClr>
                <a:schemeClr val="tx1">
                  <a:lumMod val="75000"/>
                  <a:lumOff val="25000"/>
                </a:schemeClr>
              </a:buClr>
              <a:buFont typeface="Wingdings" pitchFamily="2" charset="2"/>
              <a:buChar char="§"/>
              <a:defRPr sz="1000">
                <a:solidFill>
                  <a:srgbClr val="5F5F5F"/>
                </a:solidFill>
                <a:latin typeface="Stone Sans"/>
                <a:ea typeface="Calibri" pitchFamily="34" charset="0"/>
                <a:cs typeface="Stone Sans"/>
              </a:defRPr>
            </a:lvl5pPr>
            <a:lvl6pPr marL="1885950" indent="-171450" fontAlgn="base">
              <a:spcBef>
                <a:spcPct val="20000"/>
              </a:spcBef>
              <a:spcAft>
                <a:spcPct val="0"/>
              </a:spcAft>
              <a:buClr>
                <a:schemeClr val="bg2"/>
              </a:buClr>
              <a:buFont typeface="Wingdings" pitchFamily="2" charset="2"/>
              <a:buChar char="§"/>
              <a:defRPr sz="1050">
                <a:latin typeface="+mn-lt"/>
              </a:defRPr>
            </a:lvl6pPr>
            <a:lvl7pPr marL="2228850" indent="-171450" fontAlgn="base">
              <a:spcBef>
                <a:spcPct val="20000"/>
              </a:spcBef>
              <a:spcAft>
                <a:spcPct val="0"/>
              </a:spcAft>
              <a:buClr>
                <a:schemeClr val="bg2"/>
              </a:buClr>
              <a:buFont typeface="Wingdings" pitchFamily="2" charset="2"/>
              <a:buChar char="§"/>
              <a:defRPr sz="1050">
                <a:latin typeface="+mn-lt"/>
              </a:defRPr>
            </a:lvl7pPr>
            <a:lvl8pPr marL="2571750" indent="-171450" fontAlgn="base">
              <a:spcBef>
                <a:spcPct val="20000"/>
              </a:spcBef>
              <a:spcAft>
                <a:spcPct val="0"/>
              </a:spcAft>
              <a:buClr>
                <a:schemeClr val="bg2"/>
              </a:buClr>
              <a:buFont typeface="Wingdings" pitchFamily="2" charset="2"/>
              <a:buChar char="§"/>
              <a:defRPr sz="1050">
                <a:latin typeface="+mn-lt"/>
              </a:defRPr>
            </a:lvl8pPr>
            <a:lvl9pPr marL="2914650" indent="-171450" fontAlgn="base">
              <a:spcBef>
                <a:spcPct val="20000"/>
              </a:spcBef>
              <a:spcAft>
                <a:spcPct val="0"/>
              </a:spcAft>
              <a:buClr>
                <a:schemeClr val="bg2"/>
              </a:buClr>
              <a:buFont typeface="Wingdings" pitchFamily="2" charset="2"/>
              <a:buChar char="§"/>
              <a:defRPr sz="1050">
                <a:latin typeface="+mn-lt"/>
              </a:defRPr>
            </a:lvl9pPr>
          </a:lstStyle>
          <a:p>
            <a:r>
              <a:rPr lang="fr-FR" dirty="0"/>
              <a:t>Malgré la baisse des taux</a:t>
            </a:r>
          </a:p>
          <a:p>
            <a:r>
              <a:rPr lang="fr-FR" dirty="0"/>
              <a:t>Demande atone, hausse des faillites, augmentation de la fiscalité </a:t>
            </a:r>
          </a:p>
          <a:p>
            <a:pPr marL="0" indent="0">
              <a:buNone/>
            </a:pPr>
            <a:endParaRPr lang="fr-FR" sz="3200" kern="0" dirty="0">
              <a:latin typeface="Gill Sans MT" panose="020B0502020104020203" pitchFamily="34" charset="0"/>
            </a:endParaRPr>
          </a:p>
          <a:p>
            <a:pPr marL="342900" lvl="1" indent="0">
              <a:buNone/>
            </a:pPr>
            <a:r>
              <a:rPr lang="fr-FR" sz="3600" dirty="0"/>
              <a:t> </a:t>
            </a:r>
          </a:p>
          <a:p>
            <a:pPr lvl="1"/>
            <a:endParaRPr lang="fr-FR" sz="600" dirty="0"/>
          </a:p>
        </p:txBody>
      </p:sp>
    </p:spTree>
    <p:extLst>
      <p:ext uri="{BB962C8B-B14F-4D97-AF65-F5344CB8AC3E}">
        <p14:creationId xmlns:p14="http://schemas.microsoft.com/office/powerpoint/2010/main" val="2648483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ctrTitle"/>
          </p:nvPr>
        </p:nvSpPr>
        <p:spPr>
          <a:xfrm>
            <a:off x="611560" y="1916832"/>
            <a:ext cx="7632848" cy="2116913"/>
          </a:xfrm>
        </p:spPr>
        <p:txBody>
          <a:bodyPr/>
          <a:lstStyle/>
          <a:p>
            <a:pPr algn="ctr">
              <a:defRPr/>
            </a:pPr>
            <a:r>
              <a:rPr lang="fr-FR" sz="2800" dirty="0">
                <a:latin typeface="Gill Sans MT" panose="020B0502020104020203" pitchFamily="34" charset="0"/>
              </a:rPr>
              <a:t>Evolution du marché du travail </a:t>
            </a:r>
            <a:br>
              <a:rPr lang="fr-FR" sz="2800" dirty="0">
                <a:latin typeface="Gill Sans MT" panose="020B0502020104020203" pitchFamily="34" charset="0"/>
              </a:rPr>
            </a:br>
            <a:r>
              <a:rPr lang="fr-FR" sz="2800" dirty="0">
                <a:latin typeface="Gill Sans MT" panose="020B0502020104020203" pitchFamily="34" charset="0"/>
              </a:rPr>
              <a:t>et cadrage budgétaire</a:t>
            </a:r>
            <a:endParaRPr lang="fr-FR" b="0" dirty="0">
              <a:latin typeface="Gill Sans MT" panose="020B0502020104020203" pitchFamily="34" charset="0"/>
            </a:endParaRPr>
          </a:p>
        </p:txBody>
      </p:sp>
    </p:spTree>
    <p:extLst>
      <p:ext uri="{BB962C8B-B14F-4D97-AF65-F5344CB8AC3E}">
        <p14:creationId xmlns:p14="http://schemas.microsoft.com/office/powerpoint/2010/main" val="1523698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82413F6-5F49-0AC1-18EC-41428DEAD29F}"/>
              </a:ext>
            </a:extLst>
          </p:cNvPr>
          <p:cNvSpPr>
            <a:spLocks noGrp="1"/>
          </p:cNvSpPr>
          <p:nvPr>
            <p:ph type="title"/>
          </p:nvPr>
        </p:nvSpPr>
        <p:spPr/>
        <p:txBody>
          <a:bodyPr/>
          <a:lstStyle/>
          <a:p>
            <a:r>
              <a:rPr lang="fr-FR" dirty="0"/>
              <a:t>1 million d’emplois…dont 70 % sont expliqués</a:t>
            </a:r>
          </a:p>
        </p:txBody>
      </p:sp>
      <p:sp>
        <p:nvSpPr>
          <p:cNvPr id="8" name="ZoneTexte 7">
            <a:extLst>
              <a:ext uri="{FF2B5EF4-FFF2-40B4-BE49-F238E27FC236}">
                <a16:creationId xmlns:a16="http://schemas.microsoft.com/office/drawing/2014/main" id="{C25B79BC-9536-E3EF-6690-331D860E08FF}"/>
              </a:ext>
            </a:extLst>
          </p:cNvPr>
          <p:cNvSpPr txBox="1"/>
          <p:nvPr/>
        </p:nvSpPr>
        <p:spPr>
          <a:xfrm>
            <a:off x="683568" y="571390"/>
            <a:ext cx="1656184" cy="246221"/>
          </a:xfrm>
          <a:prstGeom prst="rect">
            <a:avLst/>
          </a:prstGeom>
          <a:noFill/>
        </p:spPr>
        <p:txBody>
          <a:bodyPr wrap="square" rtlCol="0">
            <a:spAutoFit/>
          </a:bodyPr>
          <a:lstStyle/>
          <a:p>
            <a:r>
              <a:rPr lang="fr-FR" sz="1000" dirty="0">
                <a:latin typeface="Calibri" panose="020F0502020204030204" pitchFamily="34" charset="0"/>
                <a:cs typeface="Calibri" panose="020F0502020204030204" pitchFamily="34" charset="0"/>
              </a:rPr>
              <a:t>En milliers</a:t>
            </a:r>
          </a:p>
        </p:txBody>
      </p:sp>
      <p:sp>
        <p:nvSpPr>
          <p:cNvPr id="10" name="ZoneTexte 9">
            <a:extLst>
              <a:ext uri="{FF2B5EF4-FFF2-40B4-BE49-F238E27FC236}">
                <a16:creationId xmlns:a16="http://schemas.microsoft.com/office/drawing/2014/main" id="{76C56F43-806A-CD5B-7A71-53DFB95D0D37}"/>
              </a:ext>
            </a:extLst>
          </p:cNvPr>
          <p:cNvSpPr txBox="1"/>
          <p:nvPr/>
        </p:nvSpPr>
        <p:spPr>
          <a:xfrm>
            <a:off x="395536" y="6520320"/>
            <a:ext cx="4572000" cy="276999"/>
          </a:xfrm>
          <a:prstGeom prst="rect">
            <a:avLst/>
          </a:prstGeom>
          <a:noFill/>
        </p:spPr>
        <p:txBody>
          <a:bodyPr wrap="square">
            <a:spAutoFit/>
          </a:bodyPr>
          <a:lstStyle/>
          <a:p>
            <a:r>
              <a:rPr lang="fr-FR" sz="1200" b="1" dirty="0">
                <a:solidFill>
                  <a:schemeClr val="bg1"/>
                </a:solidFill>
                <a:latin typeface="Gill Sans MT" panose="020B0502020104020203" pitchFamily="34" charset="0"/>
                <a:cs typeface="Calibri" panose="020F0502020204030204" pitchFamily="34" charset="0"/>
              </a:rPr>
              <a:t>Sources : INSEE, Banque de France, calculs OFCE</a:t>
            </a:r>
          </a:p>
        </p:txBody>
      </p:sp>
      <p:sp>
        <p:nvSpPr>
          <p:cNvPr id="4" name="Espace réservé du contenu 3">
            <a:extLst>
              <a:ext uri="{FF2B5EF4-FFF2-40B4-BE49-F238E27FC236}">
                <a16:creationId xmlns:a16="http://schemas.microsoft.com/office/drawing/2014/main" id="{C58204D8-3F73-F5D7-50D6-DEE72920D2AD}"/>
              </a:ext>
            </a:extLst>
          </p:cNvPr>
          <p:cNvSpPr>
            <a:spLocks noGrp="1"/>
          </p:cNvSpPr>
          <p:nvPr>
            <p:ph idx="1"/>
          </p:nvPr>
        </p:nvSpPr>
        <p:spPr/>
        <p:txBody>
          <a:bodyPr/>
          <a:lstStyle/>
          <a:p>
            <a:endParaRPr lang="fr-FR"/>
          </a:p>
        </p:txBody>
      </p:sp>
      <p:pic>
        <p:nvPicPr>
          <p:cNvPr id="6" name="Image 5">
            <a:extLst>
              <a:ext uri="{FF2B5EF4-FFF2-40B4-BE49-F238E27FC236}">
                <a16:creationId xmlns:a16="http://schemas.microsoft.com/office/drawing/2014/main" id="{41A3DDB6-FCAC-9FAB-485D-8E015CDCE5D1}"/>
              </a:ext>
            </a:extLst>
          </p:cNvPr>
          <p:cNvPicPr>
            <a:picLocks noChangeAspect="1"/>
          </p:cNvPicPr>
          <p:nvPr/>
        </p:nvPicPr>
        <p:blipFill>
          <a:blip r:embed="rId2"/>
          <a:stretch>
            <a:fillRect/>
          </a:stretch>
        </p:blipFill>
        <p:spPr>
          <a:xfrm>
            <a:off x="215106" y="784663"/>
            <a:ext cx="8713788" cy="5643694"/>
          </a:xfrm>
          <a:prstGeom prst="rect">
            <a:avLst/>
          </a:prstGeom>
        </p:spPr>
      </p:pic>
    </p:spTree>
    <p:extLst>
      <p:ext uri="{BB962C8B-B14F-4D97-AF65-F5344CB8AC3E}">
        <p14:creationId xmlns:p14="http://schemas.microsoft.com/office/powerpoint/2010/main" val="33485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064669D6-7936-A65C-36B6-87EB2993FC9B}"/>
              </a:ext>
            </a:extLst>
          </p:cNvPr>
          <p:cNvPicPr>
            <a:picLocks noGrp="1" noChangeAspect="1"/>
          </p:cNvPicPr>
          <p:nvPr>
            <p:ph idx="1"/>
          </p:nvPr>
        </p:nvPicPr>
        <p:blipFill>
          <a:blip r:embed="rId2"/>
          <a:stretch>
            <a:fillRect/>
          </a:stretch>
        </p:blipFill>
        <p:spPr>
          <a:xfrm>
            <a:off x="373717" y="692150"/>
            <a:ext cx="8468004" cy="5522913"/>
          </a:xfrm>
          <a:prstGeom prst="rect">
            <a:avLst/>
          </a:prstGeom>
        </p:spPr>
      </p:pic>
      <p:sp>
        <p:nvSpPr>
          <p:cNvPr id="3" name="Titre 2">
            <a:extLst>
              <a:ext uri="{FF2B5EF4-FFF2-40B4-BE49-F238E27FC236}">
                <a16:creationId xmlns:a16="http://schemas.microsoft.com/office/drawing/2014/main" id="{439E99AE-0DBF-F686-3293-388BF282FAC2}"/>
              </a:ext>
            </a:extLst>
          </p:cNvPr>
          <p:cNvSpPr>
            <a:spLocks noGrp="1"/>
          </p:cNvSpPr>
          <p:nvPr>
            <p:ph type="title"/>
          </p:nvPr>
        </p:nvSpPr>
        <p:spPr/>
        <p:txBody>
          <a:bodyPr/>
          <a:lstStyle/>
          <a:p>
            <a:r>
              <a:rPr lang="fr-FR" dirty="0"/>
              <a:t>Impact de la hausse des taux d’intérêt sur l’investissement des ménages depuis 2022  </a:t>
            </a:r>
          </a:p>
        </p:txBody>
      </p:sp>
      <p:sp>
        <p:nvSpPr>
          <p:cNvPr id="5" name="ZoneTexte 4">
            <a:extLst>
              <a:ext uri="{FF2B5EF4-FFF2-40B4-BE49-F238E27FC236}">
                <a16:creationId xmlns:a16="http://schemas.microsoft.com/office/drawing/2014/main" id="{6F7D2E6E-5E0D-87D1-F8D6-03DB47B41D0F}"/>
              </a:ext>
            </a:extLst>
          </p:cNvPr>
          <p:cNvSpPr txBox="1"/>
          <p:nvPr/>
        </p:nvSpPr>
        <p:spPr>
          <a:xfrm>
            <a:off x="467544" y="6519444"/>
            <a:ext cx="633670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Sources : Comptabilité nationales, calculs Heyer et </a:t>
            </a:r>
            <a:r>
              <a:rPr lang="fr-FR" sz="1200" dirty="0" err="1">
                <a:solidFill>
                  <a:schemeClr val="bg1"/>
                </a:solidFill>
                <a:latin typeface="Calibri" panose="020F0502020204030204" pitchFamily="34" charset="0"/>
                <a:cs typeface="Calibri" panose="020F0502020204030204" pitchFamily="34" charset="0"/>
              </a:rPr>
              <a:t>Madec</a:t>
            </a:r>
            <a:r>
              <a:rPr lang="fr-FR" sz="1200" dirty="0">
                <a:solidFill>
                  <a:schemeClr val="bg1"/>
                </a:solidFill>
                <a:latin typeface="Calibri" panose="020F0502020204030204" pitchFamily="34" charset="0"/>
                <a:cs typeface="Calibri" panose="020F0502020204030204" pitchFamily="34" charset="0"/>
              </a:rPr>
              <a:t> (2024)</a:t>
            </a:r>
          </a:p>
        </p:txBody>
      </p:sp>
      <p:sp>
        <p:nvSpPr>
          <p:cNvPr id="6" name="ZoneTexte 5">
            <a:extLst>
              <a:ext uri="{FF2B5EF4-FFF2-40B4-BE49-F238E27FC236}">
                <a16:creationId xmlns:a16="http://schemas.microsoft.com/office/drawing/2014/main" id="{801CC02C-174A-88C8-0626-3CFEB8214EBF}"/>
              </a:ext>
            </a:extLst>
          </p:cNvPr>
          <p:cNvSpPr txBox="1"/>
          <p:nvPr/>
        </p:nvSpPr>
        <p:spPr>
          <a:xfrm>
            <a:off x="755576" y="635840"/>
            <a:ext cx="1440160" cy="246221"/>
          </a:xfrm>
          <a:prstGeom prst="rect">
            <a:avLst/>
          </a:prstGeom>
          <a:noFill/>
        </p:spPr>
        <p:txBody>
          <a:bodyPr wrap="square" rtlCol="0">
            <a:spAutoFit/>
          </a:bodyPr>
          <a:lstStyle/>
          <a:p>
            <a:r>
              <a:rPr lang="fr-FR" sz="1000" dirty="0">
                <a:latin typeface="Calibri" panose="020F0502020204030204" pitchFamily="34" charset="0"/>
                <a:cs typeface="Calibri" panose="020F0502020204030204" pitchFamily="34" charset="0"/>
              </a:rPr>
              <a:t>En %, 2021t4-2024t2</a:t>
            </a:r>
          </a:p>
        </p:txBody>
      </p:sp>
    </p:spTree>
    <p:extLst>
      <p:ext uri="{BB962C8B-B14F-4D97-AF65-F5344CB8AC3E}">
        <p14:creationId xmlns:p14="http://schemas.microsoft.com/office/powerpoint/2010/main" val="1877006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490637"/>
            <a:ext cx="9217023" cy="1210172"/>
          </a:xfrm>
        </p:spPr>
        <p:txBody>
          <a:bodyPr/>
          <a:lstStyle/>
          <a:p>
            <a:r>
              <a:rPr lang="fr-FR" dirty="0">
                <a:latin typeface="Gill Sans MT" panose="020B0502020104020203" pitchFamily="34" charset="0"/>
              </a:rPr>
              <a:t>Hypothèses sur 2024-2025…</a:t>
            </a:r>
          </a:p>
          <a:p>
            <a:pPr lvl="1"/>
            <a:r>
              <a:rPr lang="fr-FR" sz="1600" dirty="0">
                <a:latin typeface="Gill Sans MT" panose="020B0502020104020203" pitchFamily="34" charset="0"/>
              </a:rPr>
              <a:t>Fin des « aides exceptionnelles » et remontée des faillites</a:t>
            </a:r>
          </a:p>
          <a:p>
            <a:pPr lvl="1"/>
            <a:r>
              <a:rPr lang="fr-FR" sz="1600" dirty="0">
                <a:latin typeface="Gill Sans MT" panose="020B0502020104020203" pitchFamily="34" charset="0"/>
              </a:rPr>
              <a:t>Rétablissement de la durée du travail à son niveau d’avant crise</a:t>
            </a:r>
          </a:p>
          <a:p>
            <a:pPr lvl="1"/>
            <a:r>
              <a:rPr lang="fr-FR" sz="1600" dirty="0">
                <a:latin typeface="Gill Sans MT" panose="020B0502020104020203" pitchFamily="34" charset="0"/>
              </a:rPr>
              <a:t>Baisse du stock d’apprentis en fin de période 2025 et relative stabilisation des contrats aidés</a:t>
            </a:r>
          </a:p>
          <a:p>
            <a:r>
              <a:rPr lang="fr-FR" dirty="0">
                <a:latin typeface="Gill Sans MT" panose="020B0502020104020203" pitchFamily="34" charset="0"/>
              </a:rPr>
              <a:t>…conduisent à rattraper une partie des pertes de productivité (par rapport à la tendance) sur 2024-2025</a:t>
            </a:r>
          </a:p>
          <a:p>
            <a:pPr lvl="1"/>
            <a:endParaRPr lang="fr-FR" dirty="0">
              <a:latin typeface="Gill Sans MT" panose="020B0502020104020203" pitchFamily="34" charset="0"/>
            </a:endParaRPr>
          </a:p>
          <a:p>
            <a:pPr lvl="1"/>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sz="1600" dirty="0">
              <a:latin typeface="Gill Sans MT" panose="020B0502020104020203" pitchFamily="34" charset="0"/>
            </a:endParaRPr>
          </a:p>
          <a:p>
            <a:pPr lvl="1"/>
            <a:endParaRPr lang="fr-FR" dirty="0">
              <a:latin typeface="Gill Sans MT" panose="020B0502020104020203" pitchFamily="34" charset="0"/>
            </a:endParaRPr>
          </a:p>
          <a:p>
            <a:pPr marL="342900" lvl="1" indent="0">
              <a:buNone/>
            </a:pPr>
            <a:endParaRPr lang="fr-FR" dirty="0">
              <a:latin typeface="Gill Sans MT" panose="020B0502020104020203" pitchFamily="34" charset="0"/>
            </a:endParaRPr>
          </a:p>
        </p:txBody>
      </p:sp>
      <p:sp>
        <p:nvSpPr>
          <p:cNvPr id="3" name="Titre 2"/>
          <p:cNvSpPr>
            <a:spLocks noGrp="1"/>
          </p:cNvSpPr>
          <p:nvPr>
            <p:ph type="title"/>
          </p:nvPr>
        </p:nvSpPr>
        <p:spPr>
          <a:xfrm>
            <a:off x="251520" y="-19690"/>
            <a:ext cx="9217023" cy="479425"/>
          </a:xfrm>
        </p:spPr>
        <p:txBody>
          <a:bodyPr/>
          <a:lstStyle/>
          <a:p>
            <a:r>
              <a:rPr lang="fr-FR" dirty="0"/>
              <a:t>Un cycle de productivité dégradé qui commence à se refermer</a:t>
            </a:r>
          </a:p>
        </p:txBody>
      </p:sp>
      <p:sp>
        <p:nvSpPr>
          <p:cNvPr id="9" name="ZoneTexte 8"/>
          <p:cNvSpPr txBox="1"/>
          <p:nvPr/>
        </p:nvSpPr>
        <p:spPr>
          <a:xfrm>
            <a:off x="755576" y="6165304"/>
            <a:ext cx="1909497" cy="246221"/>
          </a:xfrm>
          <a:prstGeom prst="rect">
            <a:avLst/>
          </a:prstGeom>
          <a:noFill/>
        </p:spPr>
        <p:txBody>
          <a:bodyPr wrap="none" rtlCol="0">
            <a:spAutoFit/>
          </a:bodyPr>
          <a:lstStyle/>
          <a:p>
            <a:r>
              <a:rPr lang="fr-FR" sz="1000" dirty="0">
                <a:latin typeface="Gill Sans MT" panose="020B0502020104020203" pitchFamily="34" charset="0"/>
              </a:rPr>
              <a:t>Sources : Insee, prévisions OFCE</a:t>
            </a:r>
          </a:p>
        </p:txBody>
      </p:sp>
      <p:pic>
        <p:nvPicPr>
          <p:cNvPr id="4" name="Image 3">
            <a:extLst>
              <a:ext uri="{FF2B5EF4-FFF2-40B4-BE49-F238E27FC236}">
                <a16:creationId xmlns:a16="http://schemas.microsoft.com/office/drawing/2014/main" id="{AFCCA268-38B9-10EF-3D93-9039BB86AE32}"/>
              </a:ext>
            </a:extLst>
          </p:cNvPr>
          <p:cNvPicPr>
            <a:picLocks noChangeAspect="1"/>
          </p:cNvPicPr>
          <p:nvPr/>
        </p:nvPicPr>
        <p:blipFill>
          <a:blip r:embed="rId2"/>
          <a:stretch>
            <a:fillRect/>
          </a:stretch>
        </p:blipFill>
        <p:spPr>
          <a:xfrm>
            <a:off x="1619672" y="2492896"/>
            <a:ext cx="5631973" cy="3677196"/>
          </a:xfrm>
          <a:prstGeom prst="rect">
            <a:avLst/>
          </a:prstGeom>
        </p:spPr>
      </p:pic>
    </p:spTree>
    <p:extLst>
      <p:ext uri="{BB962C8B-B14F-4D97-AF65-F5344CB8AC3E}">
        <p14:creationId xmlns:p14="http://schemas.microsoft.com/office/powerpoint/2010/main" val="1087407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479427"/>
            <a:ext cx="9000999" cy="1210172"/>
          </a:xfrm>
        </p:spPr>
        <p:txBody>
          <a:bodyPr/>
          <a:lstStyle/>
          <a:p>
            <a:r>
              <a:rPr lang="fr-FR" sz="1800" dirty="0">
                <a:latin typeface="Gill Sans MT" panose="020B0502020104020203" pitchFamily="34" charset="0"/>
              </a:rPr>
              <a:t>Des pertes d’emploi en 2025…</a:t>
            </a:r>
          </a:p>
          <a:p>
            <a:pPr lvl="1"/>
            <a:r>
              <a:rPr lang="fr-FR" sz="1600" dirty="0">
                <a:latin typeface="Gill Sans MT" panose="020B0502020104020203" pitchFamily="34" charset="0"/>
              </a:rPr>
              <a:t>Hausse de 50 000 emplois en 2024 (après plus de 200 000 en 2023) mais baisse de -130 000 en 2025</a:t>
            </a:r>
          </a:p>
          <a:p>
            <a:pPr marL="257175" lvl="1" indent="-257175">
              <a:buSzPct val="75000"/>
              <a:buFont typeface="Wingdings" panose="05000000000000000000" pitchFamily="2" charset="2"/>
              <a:buChar char="q"/>
            </a:pPr>
            <a:r>
              <a:rPr lang="fr-FR" sz="1800" b="1" dirty="0">
                <a:latin typeface="Gill Sans MT" panose="020B0502020104020203" pitchFamily="34" charset="0"/>
              </a:rPr>
              <a:t>…et un taux de chômage qui passerait  de 7,3 % à 8 % fin 2025</a:t>
            </a:r>
          </a:p>
          <a:p>
            <a:pPr lvl="1"/>
            <a:r>
              <a:rPr lang="fr-FR" sz="1600" dirty="0">
                <a:latin typeface="Gill Sans MT" panose="020B0502020104020203" pitchFamily="34" charset="0"/>
              </a:rPr>
              <a:t>Une hausse significative de la population active (+220 000 sur 2024-2025) liée à la réforme des retraites</a:t>
            </a: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marL="342900" lvl="1" indent="0">
              <a:buNone/>
            </a:pPr>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lvl="1"/>
            <a:endParaRPr lang="fr-FR" sz="1800" dirty="0">
              <a:latin typeface="Gill Sans MT" panose="020B0502020104020203" pitchFamily="34" charset="0"/>
            </a:endParaRPr>
          </a:p>
          <a:p>
            <a:pPr marL="342900" lvl="1" indent="0">
              <a:buNone/>
            </a:pPr>
            <a:endParaRPr lang="fr-FR" sz="1800" dirty="0">
              <a:latin typeface="Gill Sans MT" panose="020B0502020104020203" pitchFamily="34" charset="0"/>
            </a:endParaRPr>
          </a:p>
        </p:txBody>
      </p:sp>
      <p:sp>
        <p:nvSpPr>
          <p:cNvPr id="3" name="Titre 2"/>
          <p:cNvSpPr>
            <a:spLocks noGrp="1"/>
          </p:cNvSpPr>
          <p:nvPr>
            <p:ph type="title"/>
          </p:nvPr>
        </p:nvSpPr>
        <p:spPr>
          <a:xfrm>
            <a:off x="250826" y="2"/>
            <a:ext cx="8893174" cy="479425"/>
          </a:xfrm>
        </p:spPr>
        <p:txBody>
          <a:bodyPr/>
          <a:lstStyle/>
          <a:p>
            <a:r>
              <a:rPr lang="fr-FR" dirty="0"/>
              <a:t>Des pertes d’emploi et une hausse du chômage à venir</a:t>
            </a:r>
          </a:p>
        </p:txBody>
      </p:sp>
      <p:pic>
        <p:nvPicPr>
          <p:cNvPr id="5" name="Image 4" descr="Une image contenant texte, capture d’écran, nombre, Police&#10;&#10;Description générée automatiquement">
            <a:extLst>
              <a:ext uri="{FF2B5EF4-FFF2-40B4-BE49-F238E27FC236}">
                <a16:creationId xmlns:a16="http://schemas.microsoft.com/office/drawing/2014/main" id="{62E6930C-E203-8031-7F54-9BFD022A7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383683"/>
            <a:ext cx="7249653" cy="3994889"/>
          </a:xfrm>
          <a:prstGeom prst="rect">
            <a:avLst/>
          </a:prstGeom>
        </p:spPr>
      </p:pic>
    </p:spTree>
    <p:extLst>
      <p:ext uri="{BB962C8B-B14F-4D97-AF65-F5344CB8AC3E}">
        <p14:creationId xmlns:p14="http://schemas.microsoft.com/office/powerpoint/2010/main" val="3217126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06574" y="2"/>
            <a:ext cx="8901930" cy="479425"/>
          </a:xfrm>
        </p:spPr>
        <p:txBody>
          <a:bodyPr/>
          <a:lstStyle/>
          <a:p>
            <a:r>
              <a:rPr lang="fr-FR" dirty="0"/>
              <a:t>Des gains fiscaux qui s’épuisent en 2024 et une hausse du </a:t>
            </a:r>
            <a:r>
              <a:rPr lang="fr-FR" i="1" dirty="0"/>
              <a:t>spread</a:t>
            </a:r>
          </a:p>
        </p:txBody>
      </p:sp>
      <p:sp>
        <p:nvSpPr>
          <p:cNvPr id="2" name="Espace réservé du contenu 1"/>
          <p:cNvSpPr>
            <a:spLocks noGrp="1"/>
          </p:cNvSpPr>
          <p:nvPr>
            <p:ph idx="1"/>
          </p:nvPr>
        </p:nvSpPr>
        <p:spPr>
          <a:xfrm>
            <a:off x="35497" y="479427"/>
            <a:ext cx="9073008" cy="5522387"/>
          </a:xfrm>
        </p:spPr>
        <p:txBody>
          <a:bodyPr/>
          <a:lstStyle/>
          <a:p>
            <a:r>
              <a:rPr lang="fr-FR" dirty="0">
                <a:latin typeface="Gill Sans MT" panose="020B0502020104020203" pitchFamily="34" charset="0"/>
              </a:rPr>
              <a:t>Un déficit de 6,1 % du PIB en 2024, très largement au-dessus de celui du PLF 2024 (4,4 %)</a:t>
            </a:r>
          </a:p>
          <a:p>
            <a:pPr lvl="1"/>
            <a:r>
              <a:rPr lang="fr-FR" sz="1600" dirty="0">
                <a:latin typeface="Gill Sans MT" panose="020B0502020104020203" pitchFamily="34" charset="0"/>
              </a:rPr>
              <a:t>Une erreur de prévision historique : 1,7 point de PIB, soit 52 Mds (</a:t>
            </a:r>
            <a:r>
              <a:rPr lang="fr-FR" sz="1600" b="1" dirty="0">
                <a:solidFill>
                  <a:srgbClr val="C00000"/>
                </a:solidFill>
                <a:latin typeface="Gill Sans MT" panose="020B0502020104020203" pitchFamily="34" charset="0"/>
              </a:rPr>
              <a:t>Encadré 4.</a:t>
            </a:r>
            <a:r>
              <a:rPr lang="fr-FR" sz="1600" dirty="0">
                <a:solidFill>
                  <a:srgbClr val="C00000"/>
                </a:solidFill>
                <a:latin typeface="Gill Sans MT" panose="020B0502020104020203" pitchFamily="34" charset="0"/>
              </a:rPr>
              <a:t> 2024 : Comment expliquer une nouvelle sous-estimation du déficit ? </a:t>
            </a:r>
            <a:r>
              <a:rPr lang="fr-FR" sz="1600" dirty="0">
                <a:latin typeface="Gill Sans MT" panose="020B0502020104020203" pitchFamily="34" charset="0"/>
              </a:rPr>
              <a:t>)</a:t>
            </a:r>
          </a:p>
          <a:p>
            <a:pPr lvl="1"/>
            <a:r>
              <a:rPr lang="fr-FR" sz="1600" dirty="0">
                <a:latin typeface="Gill Sans MT" panose="020B0502020104020203" pitchFamily="34" charset="0"/>
              </a:rPr>
              <a:t>A cela s’ajoute l’instabilité politique (</a:t>
            </a:r>
            <a:r>
              <a:rPr lang="fr-FR" sz="1600" b="1" dirty="0">
                <a:solidFill>
                  <a:srgbClr val="C00000"/>
                </a:solidFill>
                <a:latin typeface="Gill Sans MT" panose="020B0502020104020203" pitchFamily="34" charset="0"/>
              </a:rPr>
              <a:t>Encadré 5. </a:t>
            </a:r>
            <a:r>
              <a:rPr lang="fr-FR" sz="1600" dirty="0">
                <a:solidFill>
                  <a:srgbClr val="C00000"/>
                </a:solidFill>
                <a:latin typeface="Gill Sans MT" panose="020B0502020104020203" pitchFamily="34" charset="0"/>
              </a:rPr>
              <a:t>Incertitude et risque souverain</a:t>
            </a:r>
            <a:r>
              <a:rPr lang="fr-FR" sz="1600" dirty="0">
                <a:latin typeface="Gill Sans MT" panose="020B0502020104020203" pitchFamily="34" charset="0"/>
              </a:rPr>
              <a:t>) </a:t>
            </a:r>
          </a:p>
          <a:p>
            <a:r>
              <a:rPr lang="fr-FR" dirty="0">
                <a:latin typeface="Gill Sans MT" panose="020B0502020104020203" pitchFamily="34" charset="0"/>
              </a:rPr>
              <a:t>Une</a:t>
            </a:r>
            <a:r>
              <a:rPr lang="fr-FR" sz="1600" b="1" dirty="0">
                <a:latin typeface="Gill Sans MT" panose="020B0502020104020203" pitchFamily="34" charset="0"/>
              </a:rPr>
              <a:t> élasticité de 0,9 en 2025, proche de l’évolution de long terme</a:t>
            </a:r>
          </a:p>
          <a:p>
            <a:pPr marL="0" indent="0">
              <a:buNone/>
            </a:pPr>
            <a:endParaRPr lang="fr-FR" dirty="0">
              <a:latin typeface="Gill Sans MT" panose="020B0502020104020203" pitchFamily="34" charset="0"/>
            </a:endParaRPr>
          </a:p>
        </p:txBody>
      </p:sp>
      <p:pic>
        <p:nvPicPr>
          <p:cNvPr id="4" name="Image 3">
            <a:extLst>
              <a:ext uri="{FF2B5EF4-FFF2-40B4-BE49-F238E27FC236}">
                <a16:creationId xmlns:a16="http://schemas.microsoft.com/office/drawing/2014/main" id="{74E39ACF-F70B-4AEE-A1D5-A6A767790452}"/>
              </a:ext>
            </a:extLst>
          </p:cNvPr>
          <p:cNvPicPr>
            <a:picLocks noChangeAspect="1"/>
          </p:cNvPicPr>
          <p:nvPr/>
        </p:nvPicPr>
        <p:blipFill>
          <a:blip r:embed="rId2"/>
          <a:stretch>
            <a:fillRect/>
          </a:stretch>
        </p:blipFill>
        <p:spPr>
          <a:xfrm>
            <a:off x="35496" y="2132856"/>
            <a:ext cx="3933496" cy="2484314"/>
          </a:xfrm>
          <a:prstGeom prst="rect">
            <a:avLst/>
          </a:prstGeom>
        </p:spPr>
      </p:pic>
      <p:pic>
        <p:nvPicPr>
          <p:cNvPr id="5" name="Image 4">
            <a:extLst>
              <a:ext uri="{FF2B5EF4-FFF2-40B4-BE49-F238E27FC236}">
                <a16:creationId xmlns:a16="http://schemas.microsoft.com/office/drawing/2014/main" id="{9565F45D-DDD2-0C6B-99F3-A7D2DDFA20A7}"/>
              </a:ext>
            </a:extLst>
          </p:cNvPr>
          <p:cNvPicPr>
            <a:picLocks noChangeAspect="1"/>
          </p:cNvPicPr>
          <p:nvPr/>
        </p:nvPicPr>
        <p:blipFill>
          <a:blip r:embed="rId3"/>
          <a:stretch>
            <a:fillRect/>
          </a:stretch>
        </p:blipFill>
        <p:spPr>
          <a:xfrm>
            <a:off x="4157555" y="3240620"/>
            <a:ext cx="4824535" cy="3153290"/>
          </a:xfrm>
          <a:prstGeom prst="rect">
            <a:avLst/>
          </a:prstGeom>
        </p:spPr>
      </p:pic>
    </p:spTree>
    <p:extLst>
      <p:ext uri="{BB962C8B-B14F-4D97-AF65-F5344CB8AC3E}">
        <p14:creationId xmlns:p14="http://schemas.microsoft.com/office/powerpoint/2010/main" val="3663564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3E0B-945F-79EB-5DE0-50E85A3981F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4708EE3-482C-1557-6050-A87D21A9063A}"/>
              </a:ext>
            </a:extLst>
          </p:cNvPr>
          <p:cNvSpPr>
            <a:spLocks noGrp="1"/>
          </p:cNvSpPr>
          <p:nvPr>
            <p:ph type="title"/>
          </p:nvPr>
        </p:nvSpPr>
        <p:spPr>
          <a:xfrm>
            <a:off x="179512" y="0"/>
            <a:ext cx="9361040" cy="479425"/>
          </a:xfrm>
        </p:spPr>
        <p:txBody>
          <a:bodyPr/>
          <a:lstStyle/>
          <a:p>
            <a:r>
              <a:rPr lang="fr-FR" dirty="0"/>
              <a:t>Un déficit à 6,1 % en 2024 et 5,3 % en 2025, et une dette qui augmente</a:t>
            </a:r>
          </a:p>
        </p:txBody>
      </p:sp>
      <p:sp>
        <p:nvSpPr>
          <p:cNvPr id="2" name="Espace réservé du contenu 1">
            <a:extLst>
              <a:ext uri="{FF2B5EF4-FFF2-40B4-BE49-F238E27FC236}">
                <a16:creationId xmlns:a16="http://schemas.microsoft.com/office/drawing/2014/main" id="{155EA1AC-1EB7-6456-C347-6A1B93F622E6}"/>
              </a:ext>
            </a:extLst>
          </p:cNvPr>
          <p:cNvSpPr>
            <a:spLocks noGrp="1"/>
          </p:cNvSpPr>
          <p:nvPr>
            <p:ph idx="1"/>
          </p:nvPr>
        </p:nvSpPr>
        <p:spPr>
          <a:xfrm>
            <a:off x="1" y="479425"/>
            <a:ext cx="9144000" cy="5447626"/>
          </a:xfrm>
        </p:spPr>
        <p:txBody>
          <a:bodyPr/>
          <a:lstStyle/>
          <a:p>
            <a:r>
              <a:rPr lang="fr-FR" sz="1800" dirty="0">
                <a:latin typeface="Gill Sans MT" panose="020B0502020104020203" pitchFamily="34" charset="0"/>
              </a:rPr>
              <a:t>Pas de baisse du déficit structurel en 2024 mais une réduction de -1,5 point de PIB en 2025</a:t>
            </a:r>
          </a:p>
          <a:p>
            <a:pPr lvl="1"/>
            <a:r>
              <a:rPr lang="fr-FR" sz="1800" dirty="0">
                <a:latin typeface="Gill Sans MT" panose="020B0502020104020203" pitchFamily="34" charset="0"/>
              </a:rPr>
              <a:t>Y compris extinction des mesures temporaires</a:t>
            </a:r>
          </a:p>
          <a:p>
            <a:r>
              <a:rPr lang="fr-FR" sz="1800" dirty="0">
                <a:latin typeface="Gill Sans MT" panose="020B0502020104020203" pitchFamily="34" charset="0"/>
              </a:rPr>
              <a:t>Une hausse des charges d’intérêts, une croissance inférieure à son potentiel, une élasticité inférieure à l’unité (surtout en 2024)</a:t>
            </a:r>
          </a:p>
          <a:p>
            <a:r>
              <a:rPr lang="fr-FR" sz="1800" dirty="0">
                <a:latin typeface="Gill Sans MT" panose="020B0502020104020203" pitchFamily="34" charset="0"/>
              </a:rPr>
              <a:t>La dette publique passerait de 109,9 % du PIB en 2023 à 115,1 % en 2025</a:t>
            </a:r>
          </a:p>
          <a:p>
            <a:pPr marL="0" indent="0">
              <a:buNone/>
            </a:pPr>
            <a:endParaRPr lang="fr-FR" sz="1800" dirty="0">
              <a:latin typeface="Gill Sans MT" panose="020B0502020104020203" pitchFamily="34" charset="0"/>
            </a:endParaRPr>
          </a:p>
          <a:p>
            <a:pPr marL="0" indent="0">
              <a:buNone/>
            </a:pPr>
            <a:endParaRPr lang="fr-FR" sz="1800" dirty="0">
              <a:latin typeface="Gill Sans MT" panose="020B0502020104020203" pitchFamily="34" charset="0"/>
            </a:endParaRPr>
          </a:p>
        </p:txBody>
      </p:sp>
      <p:pic>
        <p:nvPicPr>
          <p:cNvPr id="4" name="Image 3">
            <a:extLst>
              <a:ext uri="{FF2B5EF4-FFF2-40B4-BE49-F238E27FC236}">
                <a16:creationId xmlns:a16="http://schemas.microsoft.com/office/drawing/2014/main" id="{073BBAC8-7651-0FC8-5CE3-0F9C9A23227E}"/>
              </a:ext>
            </a:extLst>
          </p:cNvPr>
          <p:cNvPicPr>
            <a:picLocks noChangeAspect="1"/>
          </p:cNvPicPr>
          <p:nvPr/>
        </p:nvPicPr>
        <p:blipFill>
          <a:blip r:embed="rId3"/>
          <a:stretch>
            <a:fillRect/>
          </a:stretch>
        </p:blipFill>
        <p:spPr>
          <a:xfrm>
            <a:off x="762994" y="2492896"/>
            <a:ext cx="7121374" cy="3993555"/>
          </a:xfrm>
          <a:prstGeom prst="rect">
            <a:avLst/>
          </a:prstGeom>
        </p:spPr>
      </p:pic>
    </p:spTree>
    <p:extLst>
      <p:ext uri="{BB962C8B-B14F-4D97-AF65-F5344CB8AC3E}">
        <p14:creationId xmlns:p14="http://schemas.microsoft.com/office/powerpoint/2010/main" val="422419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0642-DDA0-4E00-0D99-B9822F830E2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43051F2-619D-D8B2-E137-E7D2A22162B4}"/>
              </a:ext>
            </a:extLst>
          </p:cNvPr>
          <p:cNvSpPr>
            <a:spLocks noGrp="1"/>
          </p:cNvSpPr>
          <p:nvPr>
            <p:ph idx="1"/>
          </p:nvPr>
        </p:nvSpPr>
        <p:spPr>
          <a:xfrm>
            <a:off x="250826" y="667806"/>
            <a:ext cx="8785670" cy="5522387"/>
          </a:xfrm>
        </p:spPr>
        <p:txBody>
          <a:bodyPr/>
          <a:lstStyle/>
          <a:p>
            <a:r>
              <a:rPr lang="fr-FR" dirty="0"/>
              <a:t>Activité : Ni décélération, ni accélération mais un « Passage de relais » </a:t>
            </a:r>
            <a:endParaRPr lang="fr-FR" b="0" dirty="0"/>
          </a:p>
          <a:p>
            <a:pPr lvl="1"/>
            <a:r>
              <a:rPr lang="fr-FR" b="1" dirty="0">
                <a:solidFill>
                  <a:srgbClr val="C00000"/>
                </a:solidFill>
              </a:rPr>
              <a:t>Au niveau géographique </a:t>
            </a:r>
          </a:p>
          <a:p>
            <a:pPr lvl="2"/>
            <a:r>
              <a:rPr lang="fr-FR" dirty="0"/>
              <a:t>Une baisse de la croissance en Chine et aux Etats-Unis…</a:t>
            </a:r>
          </a:p>
          <a:p>
            <a:pPr lvl="2"/>
            <a:r>
              <a:rPr lang="fr-FR" dirty="0"/>
              <a:t>… compensée par une augmentation de la croissance européenne (Zone euro et Royaume-Uni)</a:t>
            </a:r>
          </a:p>
          <a:p>
            <a:pPr lvl="1"/>
            <a:r>
              <a:rPr lang="fr-FR" b="1" dirty="0">
                <a:solidFill>
                  <a:srgbClr val="C00000"/>
                </a:solidFill>
              </a:rPr>
              <a:t>Dans  le  « Policy Mix » </a:t>
            </a:r>
          </a:p>
          <a:p>
            <a:pPr lvl="2"/>
            <a:r>
              <a:rPr lang="fr-FR" dirty="0"/>
              <a:t>Politique monétaire : </a:t>
            </a:r>
            <a:r>
              <a:rPr lang="fr-FR" b="1" dirty="0">
                <a:solidFill>
                  <a:srgbClr val="C00000"/>
                </a:solidFill>
              </a:rPr>
              <a:t>une normalisation plus importante en 2025  </a:t>
            </a:r>
            <a:endParaRPr lang="fr-FR" dirty="0"/>
          </a:p>
          <a:p>
            <a:pPr lvl="2"/>
            <a:r>
              <a:rPr lang="fr-FR" dirty="0"/>
              <a:t>Politique budgétaire : </a:t>
            </a:r>
            <a:r>
              <a:rPr lang="fr-FR" b="1" dirty="0">
                <a:solidFill>
                  <a:srgbClr val="C00000"/>
                </a:solidFill>
              </a:rPr>
              <a:t>au-delà de la fin des mesures de soutien, le retour de la rigueur en 2025</a:t>
            </a:r>
            <a:r>
              <a:rPr lang="fr-FR" dirty="0"/>
              <a:t>… surtout en Europe</a:t>
            </a:r>
          </a:p>
          <a:p>
            <a:pPr lvl="1"/>
            <a:r>
              <a:rPr lang="fr-FR" b="1" dirty="0">
                <a:solidFill>
                  <a:srgbClr val="C00000"/>
                </a:solidFill>
              </a:rPr>
              <a:t>Dans le soutien au Revenu des ménages</a:t>
            </a:r>
          </a:p>
          <a:p>
            <a:pPr lvl="2"/>
            <a:r>
              <a:rPr lang="fr-FR" dirty="0"/>
              <a:t>Un retour des gains de salaires réels </a:t>
            </a:r>
          </a:p>
          <a:p>
            <a:pPr lvl="2"/>
            <a:r>
              <a:rPr lang="fr-FR" dirty="0"/>
              <a:t>Mais un marché du travail moins dynamique</a:t>
            </a:r>
          </a:p>
          <a:p>
            <a:pPr lvl="2"/>
            <a:endParaRPr lang="fr-FR" dirty="0"/>
          </a:p>
          <a:p>
            <a:r>
              <a:rPr lang="fr-FR" dirty="0"/>
              <a:t>Inflation : Une « baisse accélérée »</a:t>
            </a:r>
          </a:p>
          <a:p>
            <a:pPr lvl="1"/>
            <a:r>
              <a:rPr lang="fr-FR" dirty="0"/>
              <a:t>L’inflation revient plus vite qu’anticipée vers la </a:t>
            </a:r>
            <a:r>
              <a:rPr lang="fr-FR" b="1" dirty="0">
                <a:solidFill>
                  <a:srgbClr val="C00000"/>
                </a:solidFill>
              </a:rPr>
              <a:t>cible des 2%</a:t>
            </a:r>
          </a:p>
          <a:p>
            <a:pPr lvl="1"/>
            <a:r>
              <a:rPr lang="fr-FR" b="1" dirty="0">
                <a:solidFill>
                  <a:srgbClr val="C00000"/>
                </a:solidFill>
              </a:rPr>
              <a:t>Confirmation d’un écart significatif du niveau des prix </a:t>
            </a:r>
            <a:r>
              <a:rPr lang="fr-FR" dirty="0"/>
              <a:t>entre les pays développés</a:t>
            </a:r>
          </a:p>
          <a:p>
            <a:pPr>
              <a:spcBef>
                <a:spcPts val="0"/>
              </a:spcBef>
            </a:pPr>
            <a:endParaRPr lang="fr-FR" dirty="0"/>
          </a:p>
          <a:p>
            <a:r>
              <a:rPr lang="fr-FR" dirty="0"/>
              <a:t>Marché du travail : Le retour des gains de productivité…</a:t>
            </a:r>
          </a:p>
          <a:p>
            <a:pPr lvl="1"/>
            <a:r>
              <a:rPr lang="fr-FR" dirty="0"/>
              <a:t>… qui va aider à absorber </a:t>
            </a:r>
            <a:r>
              <a:rPr lang="fr-FR" b="1" dirty="0">
                <a:solidFill>
                  <a:srgbClr val="C00000"/>
                </a:solidFill>
              </a:rPr>
              <a:t>les hausses de salaires réels à venir</a:t>
            </a:r>
            <a:r>
              <a:rPr lang="fr-FR" dirty="0"/>
              <a:t>…  </a:t>
            </a:r>
          </a:p>
          <a:p>
            <a:pPr lvl="1"/>
            <a:r>
              <a:rPr lang="fr-FR" dirty="0"/>
              <a:t>… mais provoquer </a:t>
            </a:r>
            <a:r>
              <a:rPr lang="fr-FR" b="1" dirty="0">
                <a:solidFill>
                  <a:srgbClr val="C00000"/>
                </a:solidFill>
              </a:rPr>
              <a:t>une hausse du chômage </a:t>
            </a:r>
            <a:r>
              <a:rPr lang="fr-FR" dirty="0"/>
              <a:t>dans les grands pays développés</a:t>
            </a:r>
          </a:p>
          <a:p>
            <a:endParaRPr lang="fr-FR" dirty="0"/>
          </a:p>
          <a:p>
            <a:r>
              <a:rPr lang="fr-FR" dirty="0"/>
              <a:t>PLF 2025 de la France </a:t>
            </a:r>
          </a:p>
          <a:p>
            <a:pPr lvl="1"/>
            <a:r>
              <a:rPr lang="fr-FR" dirty="0"/>
              <a:t>Un effort budgétaire primaire de </a:t>
            </a:r>
            <a:r>
              <a:rPr lang="fr-FR" b="1" dirty="0">
                <a:solidFill>
                  <a:srgbClr val="C00000"/>
                </a:solidFill>
              </a:rPr>
              <a:t>44 Mds d’€ </a:t>
            </a:r>
            <a:r>
              <a:rPr lang="fr-FR" dirty="0"/>
              <a:t>(1,5 point de PIB) … </a:t>
            </a:r>
          </a:p>
          <a:p>
            <a:pPr lvl="1"/>
            <a:r>
              <a:rPr lang="fr-FR" dirty="0"/>
              <a:t>… qui pénalisera la croissance de </a:t>
            </a:r>
            <a:r>
              <a:rPr lang="fr-FR" b="1" dirty="0">
                <a:solidFill>
                  <a:srgbClr val="C00000"/>
                </a:solidFill>
              </a:rPr>
              <a:t>0,8 point </a:t>
            </a:r>
            <a:r>
              <a:rPr lang="fr-FR" dirty="0"/>
              <a:t>en 2025 </a:t>
            </a:r>
          </a:p>
          <a:p>
            <a:endParaRPr lang="fr-FR" dirty="0"/>
          </a:p>
        </p:txBody>
      </p:sp>
      <p:sp>
        <p:nvSpPr>
          <p:cNvPr id="3" name="Titre 2">
            <a:extLst>
              <a:ext uri="{FF2B5EF4-FFF2-40B4-BE49-F238E27FC236}">
                <a16:creationId xmlns:a16="http://schemas.microsoft.com/office/drawing/2014/main" id="{EFBB00CC-048A-D48C-10A1-A4542C874514}"/>
              </a:ext>
            </a:extLst>
          </p:cNvPr>
          <p:cNvSpPr>
            <a:spLocks noGrp="1"/>
          </p:cNvSpPr>
          <p:nvPr>
            <p:ph type="title"/>
          </p:nvPr>
        </p:nvSpPr>
        <p:spPr/>
        <p:txBody>
          <a:bodyPr/>
          <a:lstStyle/>
          <a:p>
            <a:r>
              <a:rPr lang="fr-FR" dirty="0"/>
              <a:t>Les 4 messages clés pour 2025 ! </a:t>
            </a:r>
          </a:p>
        </p:txBody>
      </p:sp>
    </p:spTree>
    <p:extLst>
      <p:ext uri="{BB962C8B-B14F-4D97-AF65-F5344CB8AC3E}">
        <p14:creationId xmlns:p14="http://schemas.microsoft.com/office/powerpoint/2010/main" val="34707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9" end="1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0" end="2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45FA-76C1-1752-29B5-01AD05E8823D}"/>
            </a:ext>
          </a:extLst>
        </p:cNvPr>
        <p:cNvGrpSpPr/>
        <p:nvPr/>
      </p:nvGrpSpPr>
      <p:grpSpPr>
        <a:xfrm>
          <a:off x="0" y="0"/>
          <a:ext cx="0" cy="0"/>
          <a:chOff x="0" y="0"/>
          <a:chExt cx="0" cy="0"/>
        </a:xfrm>
      </p:grpSpPr>
      <p:sp>
        <p:nvSpPr>
          <p:cNvPr id="4099" name="Titre 1">
            <a:extLst>
              <a:ext uri="{FF2B5EF4-FFF2-40B4-BE49-F238E27FC236}">
                <a16:creationId xmlns:a16="http://schemas.microsoft.com/office/drawing/2014/main" id="{17BEA7E9-9CEF-08CC-2AE8-4AAA3B8967F2}"/>
              </a:ext>
            </a:extLst>
          </p:cNvPr>
          <p:cNvSpPr>
            <a:spLocks noGrp="1"/>
          </p:cNvSpPr>
          <p:nvPr>
            <p:ph type="ctrTitle"/>
          </p:nvPr>
        </p:nvSpPr>
        <p:spPr>
          <a:xfrm>
            <a:off x="827584" y="1916832"/>
            <a:ext cx="7200800" cy="2116913"/>
          </a:xfrm>
        </p:spPr>
        <p:txBody>
          <a:bodyPr/>
          <a:lstStyle/>
          <a:p>
            <a:pPr>
              <a:defRPr/>
            </a:pPr>
            <a:r>
              <a:rPr lang="fr-FR" dirty="0"/>
              <a:t>Passage de relais</a:t>
            </a:r>
            <a:br>
              <a:rPr lang="fr-FR" dirty="0"/>
            </a:br>
            <a:r>
              <a:rPr lang="fr-FR" sz="1800" b="0" dirty="0">
                <a:latin typeface="Stone Sans"/>
              </a:rPr>
              <a:t>Perspectives pour l’économie mondiale et la zone euro 2024-2025</a:t>
            </a:r>
            <a:br>
              <a:rPr lang="fr-FR" sz="1400" b="0" dirty="0">
                <a:latin typeface="Stone Sans"/>
              </a:rPr>
            </a:br>
            <a:br>
              <a:rPr lang="fr-FR" sz="1400" b="0" dirty="0">
                <a:latin typeface="Stone Sans"/>
              </a:rPr>
            </a:br>
            <a:br>
              <a:rPr lang="fr-FR" sz="1100" dirty="0">
                <a:latin typeface="Stone Sans"/>
              </a:rPr>
            </a:br>
            <a:endParaRPr lang="fr-FR" sz="1800" b="0" dirty="0"/>
          </a:p>
        </p:txBody>
      </p:sp>
      <p:sp>
        <p:nvSpPr>
          <p:cNvPr id="6146" name="ZoneTexte 2">
            <a:extLst>
              <a:ext uri="{FF2B5EF4-FFF2-40B4-BE49-F238E27FC236}">
                <a16:creationId xmlns:a16="http://schemas.microsoft.com/office/drawing/2014/main" id="{A5F366F6-3266-510A-4C50-93A897005449}"/>
              </a:ext>
            </a:extLst>
          </p:cNvPr>
          <p:cNvSpPr txBox="1">
            <a:spLocks noChangeArrowheads="1"/>
          </p:cNvSpPr>
          <p:nvPr/>
        </p:nvSpPr>
        <p:spPr bwMode="auto">
          <a:xfrm>
            <a:off x="5363766" y="6201932"/>
            <a:ext cx="3780234" cy="707886"/>
          </a:xfrm>
          <a:prstGeom prst="rect">
            <a:avLst/>
          </a:prstGeom>
          <a:noFill/>
          <a:ln w="9525">
            <a:noFill/>
            <a:miter lim="800000"/>
            <a:headEnd/>
            <a:tailEnd/>
          </a:ln>
        </p:spPr>
        <p:txBody>
          <a:bodyPr>
            <a:spAutoFit/>
          </a:bodyPr>
          <a:lstStyle/>
          <a:p>
            <a:pPr algn="r"/>
            <a:r>
              <a:rPr lang="fr-FR" sz="800" dirty="0">
                <a:latin typeface="Stone Sans"/>
                <a:ea typeface="Calibri" pitchFamily="34" charset="0"/>
                <a:cs typeface="Calibri" pitchFamily="34" charset="0"/>
                <a:hlinkClick r:id="rId2"/>
              </a:rPr>
              <a:t>xavier.timbeau@sciencespo.fr</a:t>
            </a:r>
            <a:r>
              <a:rPr lang="fr-FR" sz="800" dirty="0">
                <a:latin typeface="Stone Sans"/>
                <a:ea typeface="Calibri" pitchFamily="34" charset="0"/>
                <a:cs typeface="Calibri" pitchFamily="34" charset="0"/>
              </a:rPr>
              <a:t> – 01 44 18 54 57</a:t>
            </a:r>
          </a:p>
          <a:p>
            <a:pPr algn="r"/>
            <a:r>
              <a:rPr lang="fr-FR" sz="800" dirty="0">
                <a:latin typeface="Stone Sans"/>
                <a:ea typeface="Calibri" pitchFamily="34" charset="0"/>
                <a:cs typeface="Calibri" pitchFamily="34" charset="0"/>
                <a:hlinkClick r:id="rId3"/>
              </a:rPr>
              <a:t>eric.heyer@sciencespo.fr</a:t>
            </a:r>
            <a:r>
              <a:rPr lang="fr-FR" sz="800" dirty="0">
                <a:latin typeface="Stone Sans"/>
                <a:ea typeface="Calibri" pitchFamily="34" charset="0"/>
                <a:cs typeface="Calibri" pitchFamily="34" charset="0"/>
              </a:rPr>
              <a:t> – 01 44 18 54 40</a:t>
            </a:r>
          </a:p>
          <a:p>
            <a:pPr algn="r"/>
            <a:r>
              <a:rPr lang="fr-FR" sz="800" dirty="0">
                <a:latin typeface="Stone Sans"/>
                <a:ea typeface="Calibri" pitchFamily="34" charset="0"/>
                <a:cs typeface="Calibri" pitchFamily="34" charset="0"/>
                <a:hlinkClick r:id="rId4"/>
              </a:rPr>
              <a:t>christophe.blot@sciencespo.fr</a:t>
            </a:r>
            <a:r>
              <a:rPr lang="fr-FR" sz="800" dirty="0">
                <a:latin typeface="Stone Sans"/>
                <a:ea typeface="Calibri" pitchFamily="34" charset="0"/>
                <a:cs typeface="Calibri" pitchFamily="34" charset="0"/>
              </a:rPr>
              <a:t> – 01 44 18 54 21</a:t>
            </a:r>
          </a:p>
          <a:p>
            <a:pPr algn="r"/>
            <a:r>
              <a:rPr lang="fr-FR" sz="800" dirty="0">
                <a:latin typeface="Stone Sans"/>
                <a:ea typeface="Calibri" pitchFamily="34" charset="0"/>
                <a:cs typeface="Calibri" pitchFamily="34" charset="0"/>
                <a:hlinkClick r:id="rId4"/>
              </a:rPr>
              <a:t>mathieu.plane@sciencespo.fr</a:t>
            </a:r>
            <a:r>
              <a:rPr lang="fr-FR" sz="800" dirty="0">
                <a:latin typeface="Stone Sans"/>
                <a:ea typeface="Calibri" pitchFamily="34" charset="0"/>
                <a:cs typeface="Calibri" pitchFamily="34" charset="0"/>
              </a:rPr>
              <a:t> – 01 44 18 54 38</a:t>
            </a:r>
          </a:p>
          <a:p>
            <a:pPr algn="r"/>
            <a:endParaRPr lang="fr-FR" sz="800" dirty="0">
              <a:latin typeface="Stone Sans"/>
              <a:ea typeface="Calibri" pitchFamily="34" charset="0"/>
              <a:cs typeface="Calibri" pitchFamily="34" charset="0"/>
            </a:endParaRPr>
          </a:p>
        </p:txBody>
      </p:sp>
      <p:sp>
        <p:nvSpPr>
          <p:cNvPr id="5" name="Titre 1">
            <a:extLst>
              <a:ext uri="{FF2B5EF4-FFF2-40B4-BE49-F238E27FC236}">
                <a16:creationId xmlns:a16="http://schemas.microsoft.com/office/drawing/2014/main" id="{1E63FEBF-4DA1-3253-A40B-AD4A4BAA4CBE}"/>
              </a:ext>
            </a:extLst>
          </p:cNvPr>
          <p:cNvSpPr txBox="1">
            <a:spLocks/>
          </p:cNvSpPr>
          <p:nvPr/>
        </p:nvSpPr>
        <p:spPr bwMode="auto">
          <a:xfrm>
            <a:off x="2627784" y="4365104"/>
            <a:ext cx="6300700" cy="1216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500" b="1" smtClean="0">
                <a:solidFill>
                  <a:schemeClr val="tx1">
                    <a:lumMod val="95000"/>
                    <a:lumOff val="5000"/>
                  </a:schemeClr>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1500" b="1">
                <a:solidFill>
                  <a:srgbClr val="C00000"/>
                </a:solidFill>
                <a:latin typeface="Calibri" pitchFamily="34" charset="0"/>
                <a:ea typeface="Calibri" pitchFamily="34" charset="0"/>
                <a:cs typeface="Calibri" pitchFamily="34" charset="0"/>
              </a:defRPr>
            </a:lvl5pPr>
            <a:lvl6pPr marL="342900" algn="l" rtl="0" eaLnBrk="1" fontAlgn="base" hangingPunct="1">
              <a:spcBef>
                <a:spcPct val="0"/>
              </a:spcBef>
              <a:spcAft>
                <a:spcPct val="0"/>
              </a:spcAft>
              <a:defRPr sz="1500" b="1">
                <a:solidFill>
                  <a:schemeClr val="bg1"/>
                </a:solidFill>
                <a:latin typeface="Arial" charset="0"/>
              </a:defRPr>
            </a:lvl6pPr>
            <a:lvl7pPr marL="685800" algn="l" rtl="0" eaLnBrk="1" fontAlgn="base" hangingPunct="1">
              <a:spcBef>
                <a:spcPct val="0"/>
              </a:spcBef>
              <a:spcAft>
                <a:spcPct val="0"/>
              </a:spcAft>
              <a:defRPr sz="1500" b="1">
                <a:solidFill>
                  <a:schemeClr val="bg1"/>
                </a:solidFill>
                <a:latin typeface="Arial" charset="0"/>
              </a:defRPr>
            </a:lvl7pPr>
            <a:lvl8pPr marL="1028700" algn="l" rtl="0" eaLnBrk="1" fontAlgn="base" hangingPunct="1">
              <a:spcBef>
                <a:spcPct val="0"/>
              </a:spcBef>
              <a:spcAft>
                <a:spcPct val="0"/>
              </a:spcAft>
              <a:defRPr sz="1500" b="1">
                <a:solidFill>
                  <a:schemeClr val="bg1"/>
                </a:solidFill>
                <a:latin typeface="Arial" charset="0"/>
              </a:defRPr>
            </a:lvl8pPr>
            <a:lvl9pPr marL="1371600" algn="l" rtl="0" eaLnBrk="1" fontAlgn="base" hangingPunct="1">
              <a:spcBef>
                <a:spcPct val="0"/>
              </a:spcBef>
              <a:spcAft>
                <a:spcPct val="0"/>
              </a:spcAft>
              <a:defRPr sz="1500" b="1">
                <a:solidFill>
                  <a:schemeClr val="bg1"/>
                </a:solidFill>
                <a:latin typeface="Arial" charset="0"/>
              </a:defRPr>
            </a:lvl9pPr>
          </a:lstStyle>
          <a:p>
            <a:pPr algn="r">
              <a:defRPr/>
            </a:pPr>
            <a:r>
              <a:rPr lang="fr-FR" sz="1800" kern="0" dirty="0">
                <a:solidFill>
                  <a:schemeClr val="bg1"/>
                </a:solidFill>
                <a:latin typeface="Stone Sans"/>
              </a:rPr>
              <a:t>Conférence de presse</a:t>
            </a:r>
          </a:p>
          <a:p>
            <a:pPr algn="r">
              <a:defRPr/>
            </a:pPr>
            <a:r>
              <a:rPr lang="fr-FR" sz="1800" b="0" kern="0" dirty="0">
                <a:solidFill>
                  <a:schemeClr val="bg1"/>
                </a:solidFill>
                <a:latin typeface="Stone Sans"/>
                <a:ea typeface="+mj-ea"/>
              </a:rPr>
              <a:t>16 octobre 2024</a:t>
            </a:r>
          </a:p>
        </p:txBody>
      </p:sp>
    </p:spTree>
    <p:extLst>
      <p:ext uri="{BB962C8B-B14F-4D97-AF65-F5344CB8AC3E}">
        <p14:creationId xmlns:p14="http://schemas.microsoft.com/office/powerpoint/2010/main" val="67301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545324"/>
            <a:ext cx="8713788" cy="5744532"/>
          </a:xfrm>
        </p:spPr>
        <p:txBody>
          <a:bodyPr/>
          <a:lstStyle/>
          <a:p>
            <a:r>
              <a:rPr lang="fr-FR" sz="2000" dirty="0"/>
              <a:t>Après une quasi-stagnation en 2023, l’Europe (Zone euro &amp; Royaume-Uni) renoue avec la croissance</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r>
              <a:rPr lang="fr-FR" sz="2000" dirty="0"/>
              <a:t>Le ralentissement chinois se confirme</a:t>
            </a:r>
          </a:p>
          <a:p>
            <a:endParaRPr lang="fr-FR" sz="2000" dirty="0"/>
          </a:p>
          <a:p>
            <a:endParaRPr lang="fr-FR" sz="2000" dirty="0"/>
          </a:p>
          <a:p>
            <a:endParaRPr lang="fr-FR" sz="2000" dirty="0"/>
          </a:p>
          <a:p>
            <a:endParaRPr lang="fr-FR" sz="2000" dirty="0"/>
          </a:p>
          <a:p>
            <a:endParaRPr lang="fr-FR" sz="2000" dirty="0"/>
          </a:p>
          <a:p>
            <a:pPr marL="342900" lvl="1" indent="0">
              <a:buNone/>
            </a:pPr>
            <a:endParaRPr lang="fr-FR" sz="18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p:cNvSpPr>
            <a:spLocks noGrp="1"/>
          </p:cNvSpPr>
          <p:nvPr>
            <p:ph type="title"/>
          </p:nvPr>
        </p:nvSpPr>
        <p:spPr>
          <a:xfrm>
            <a:off x="250826" y="2"/>
            <a:ext cx="8785670" cy="479425"/>
          </a:xfrm>
        </p:spPr>
        <p:txBody>
          <a:bodyPr/>
          <a:lstStyle/>
          <a:p>
            <a:r>
              <a:rPr lang="fr-FR" dirty="0"/>
              <a:t>Dynamique récente de l’activité mondiale</a:t>
            </a:r>
          </a:p>
        </p:txBody>
      </p:sp>
      <p:pic>
        <p:nvPicPr>
          <p:cNvPr id="7" name="Image 6" descr="Une image contenant texte, capture d’écran, nombre, Police&#10;&#10;Description générée automatiquement">
            <a:extLst>
              <a:ext uri="{FF2B5EF4-FFF2-40B4-BE49-F238E27FC236}">
                <a16:creationId xmlns:a16="http://schemas.microsoft.com/office/drawing/2014/main" id="{81FD66E6-1D2A-C7CC-83D5-F673A44E67A3}"/>
              </a:ext>
            </a:extLst>
          </p:cNvPr>
          <p:cNvPicPr>
            <a:picLocks noChangeAspect="1"/>
          </p:cNvPicPr>
          <p:nvPr/>
        </p:nvPicPr>
        <p:blipFill>
          <a:blip r:embed="rId2">
            <a:extLst>
              <a:ext uri="{28A0092B-C50C-407E-A947-70E740481C1C}">
                <a14:useLocalDpi xmlns:a14="http://schemas.microsoft.com/office/drawing/2010/main" val="0"/>
              </a:ext>
            </a:extLst>
          </a:blip>
          <a:srcRect l="1396" r="-1396" b="60860"/>
          <a:stretch/>
        </p:blipFill>
        <p:spPr>
          <a:xfrm>
            <a:off x="971600" y="1196752"/>
            <a:ext cx="6599684" cy="2466382"/>
          </a:xfrm>
          <a:prstGeom prst="rect">
            <a:avLst/>
          </a:prstGeom>
        </p:spPr>
      </p:pic>
      <p:pic>
        <p:nvPicPr>
          <p:cNvPr id="6" name="Image 5" descr="Une image contenant texte, capture d’écran, nombre, écriture manuscrite&#10;&#10;Description générée automatiquement">
            <a:extLst>
              <a:ext uri="{FF2B5EF4-FFF2-40B4-BE49-F238E27FC236}">
                <a16:creationId xmlns:a16="http://schemas.microsoft.com/office/drawing/2014/main" id="{AC2D301A-893B-E055-852A-CFDBA3B58940}"/>
              </a:ext>
            </a:extLst>
          </p:cNvPr>
          <p:cNvPicPr>
            <a:picLocks noChangeAspect="1"/>
          </p:cNvPicPr>
          <p:nvPr/>
        </p:nvPicPr>
        <p:blipFill>
          <a:blip r:embed="rId3">
            <a:extLst>
              <a:ext uri="{28A0092B-C50C-407E-A947-70E740481C1C}">
                <a14:useLocalDpi xmlns:a14="http://schemas.microsoft.com/office/drawing/2010/main" val="0"/>
              </a:ext>
            </a:extLst>
          </a:blip>
          <a:srcRect l="2206" b="65036"/>
          <a:stretch/>
        </p:blipFill>
        <p:spPr>
          <a:xfrm>
            <a:off x="971600" y="4176607"/>
            <a:ext cx="6383660" cy="2179146"/>
          </a:xfrm>
          <a:prstGeom prst="rect">
            <a:avLst/>
          </a:prstGeom>
        </p:spPr>
      </p:pic>
    </p:spTree>
    <p:extLst>
      <p:ext uri="{BB962C8B-B14F-4D97-AF65-F5344CB8AC3E}">
        <p14:creationId xmlns:p14="http://schemas.microsoft.com/office/powerpoint/2010/main" val="48913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0825" y="545324"/>
            <a:ext cx="8713788" cy="5744532"/>
          </a:xfrm>
        </p:spPr>
        <p:txBody>
          <a:bodyPr/>
          <a:lstStyle/>
          <a:p>
            <a:r>
              <a:rPr lang="fr-FR" sz="2000" dirty="0"/>
              <a:t>Mais l’écart entre l’Europe les États-Unis se creuse toujours</a:t>
            </a:r>
          </a:p>
          <a:p>
            <a:pPr marL="342900" lvl="1" indent="0">
              <a:buNone/>
            </a:pPr>
            <a:endParaRPr lang="fr-FR" sz="1800" dirty="0"/>
          </a:p>
          <a:p>
            <a:pPr marL="342900" lvl="1" indent="0">
              <a:buNone/>
            </a:pPr>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marL="2743200" lvl="8" indent="0">
              <a:buNone/>
            </a:pPr>
            <a:endParaRPr lang="fr-FR" sz="1450" dirty="0"/>
          </a:p>
        </p:txBody>
      </p:sp>
      <p:sp>
        <p:nvSpPr>
          <p:cNvPr id="3" name="Titre 2"/>
          <p:cNvSpPr>
            <a:spLocks noGrp="1"/>
          </p:cNvSpPr>
          <p:nvPr>
            <p:ph type="title"/>
          </p:nvPr>
        </p:nvSpPr>
        <p:spPr>
          <a:xfrm>
            <a:off x="250826" y="2"/>
            <a:ext cx="8785670" cy="479425"/>
          </a:xfrm>
        </p:spPr>
        <p:txBody>
          <a:bodyPr/>
          <a:lstStyle/>
          <a:p>
            <a:r>
              <a:rPr lang="fr-FR" dirty="0"/>
              <a:t>Dynamique récente de l’activité mondiale</a:t>
            </a:r>
          </a:p>
        </p:txBody>
      </p:sp>
      <p:pic>
        <p:nvPicPr>
          <p:cNvPr id="6" name="Image 5" descr="Une image contenant Tracé, diagramme, texte, ligne&#10;&#10;Description générée automatiquement">
            <a:extLst>
              <a:ext uri="{FF2B5EF4-FFF2-40B4-BE49-F238E27FC236}">
                <a16:creationId xmlns:a16="http://schemas.microsoft.com/office/drawing/2014/main" id="{6BAFBBA4-1870-17D9-E28A-C7CCC5FCB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989" y="1121989"/>
            <a:ext cx="8374022" cy="5233764"/>
          </a:xfrm>
          <a:prstGeom prst="rect">
            <a:avLst/>
          </a:prstGeom>
        </p:spPr>
      </p:pic>
    </p:spTree>
    <p:extLst>
      <p:ext uri="{BB962C8B-B14F-4D97-AF65-F5344CB8AC3E}">
        <p14:creationId xmlns:p14="http://schemas.microsoft.com/office/powerpoint/2010/main" val="3306940399"/>
      </p:ext>
    </p:extLst>
  </p:cSld>
  <p:clrMapOvr>
    <a:masterClrMapping/>
  </p:clrMapOvr>
</p:sld>
</file>

<file path=ppt/theme/theme1.xml><?xml version="1.0" encoding="utf-8"?>
<a:theme xmlns:a="http://schemas.openxmlformats.org/drawingml/2006/main" name="6_présentation presse 231020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présentation presse 23102006">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présentation presse 23102006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résentation presse 23102006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résentation presse 23102006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résentation presse 23102006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résentation presse 23102006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résentation presse 23102006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résentation presse 23102006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résentation presse 23102006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résentation presse 23102006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résentation presse 23102006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résentation presse 23102006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résentation presse 23102006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21144</TotalTime>
  <Words>4226</Words>
  <Application>Microsoft Office PowerPoint</Application>
  <PresentationFormat>Affichage à l'écran (4:3)</PresentationFormat>
  <Paragraphs>740</Paragraphs>
  <Slides>53</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53</vt:i4>
      </vt:variant>
    </vt:vector>
  </HeadingPairs>
  <TitlesOfParts>
    <vt:vector size="61" baseType="lpstr">
      <vt:lpstr>Aptos</vt:lpstr>
      <vt:lpstr>Arial</vt:lpstr>
      <vt:lpstr>Calibri</vt:lpstr>
      <vt:lpstr>Gill Sans MT</vt:lpstr>
      <vt:lpstr>Open Sans</vt:lpstr>
      <vt:lpstr>Stone Sans</vt:lpstr>
      <vt:lpstr>Wingdings</vt:lpstr>
      <vt:lpstr>6_présentation presse 23102006</vt:lpstr>
      <vt:lpstr>Passage de relais Perspectives pour l’économie mondiale et la zone euro 2024-2025   La croissance à l’épreuve du redressement budgétaire Perspectives pour l’économie française 2024-2025</vt:lpstr>
      <vt:lpstr>Sommaire de la prochaine Revue de l’OFCE, n°187, octobre 2024</vt:lpstr>
      <vt:lpstr>Une montée de l’incertitude de politique économique…</vt:lpstr>
      <vt:lpstr>Sommaire de la prochaine Revue de l’OFCE, n°187, octobre 2024</vt:lpstr>
      <vt:lpstr>Impact de la hausse des taux d’intérêt sur l’investissement des ménages depuis 2022  </vt:lpstr>
      <vt:lpstr>Les 4 messages clés pour 2025 ! </vt:lpstr>
      <vt:lpstr>Passage de relais Perspectives pour l’économie mondiale et la zone euro 2024-2025   </vt:lpstr>
      <vt:lpstr>Dynamique récente de l’activité mondiale</vt:lpstr>
      <vt:lpstr>Dynamique récente de l’activité mondiale</vt:lpstr>
      <vt:lpstr>Dynamique récente de l’activité mondiale</vt:lpstr>
      <vt:lpstr>Dynamique récente de l’activité mondiale</vt:lpstr>
      <vt:lpstr>Dynamique récente de l’activité mondiale</vt:lpstr>
      <vt:lpstr>Politique budgétaire au temps du « Quoi qu’il en coûte »</vt:lpstr>
      <vt:lpstr>Taux de chômage à contre-courant de la croissance</vt:lpstr>
      <vt:lpstr>Fin de l’épisode inflationniste</vt:lpstr>
      <vt:lpstr>Fin de l’épisode inflationniste</vt:lpstr>
      <vt:lpstr>Fin de l’épisode inflationniste</vt:lpstr>
      <vt:lpstr>Fin de l’épisode inflationniste</vt:lpstr>
      <vt:lpstr>Fin de l’épisode inflationniste</vt:lpstr>
      <vt:lpstr>Croissance des principaux pays développés en 2024</vt:lpstr>
      <vt:lpstr>Croissance des principaux pays développés en 2024</vt:lpstr>
      <vt:lpstr>2025 : La politique monétaire soutiendra l’activité   </vt:lpstr>
      <vt:lpstr>2025 : le retour de la consolidation budgétaire   </vt:lpstr>
      <vt:lpstr>2025 : le retour de la consolidation budgétaire   </vt:lpstr>
      <vt:lpstr>2025 : passage de relais</vt:lpstr>
      <vt:lpstr>2025 : passage de relais</vt:lpstr>
      <vt:lpstr>2025 : passage de relais</vt:lpstr>
      <vt:lpstr>  La croissance à l’épreuve du redressement budgétaire Perspectives pour l’économie française 2024-2025</vt:lpstr>
      <vt:lpstr>Bilan depuis le début des crises (sanitaire et énergétique)</vt:lpstr>
      <vt:lpstr>Une baisse de la demande privée sur un an</vt:lpstr>
      <vt:lpstr>Encadré 3. La construction : vers une (lente) sortie de crise ? </vt:lpstr>
      <vt:lpstr>Net redressement de la balance industrielle</vt:lpstr>
      <vt:lpstr>Rétablissement de la balance extérieure mais dégradation de celle des APU</vt:lpstr>
      <vt:lpstr>Révision de notre scénario de croissance du PIB pour 2024 de 0,5 % à 1,1 %</vt:lpstr>
      <vt:lpstr>Prévisions 2024-2025 :  Quel impact des chocs macroéconomiques sur la croissance ?</vt:lpstr>
      <vt:lpstr>Principales hypothèses en prévision</vt:lpstr>
      <vt:lpstr>Cadrage macroéconomique marqué par le Policy mix</vt:lpstr>
      <vt:lpstr>Encadré 6. Projet de Loi de Finances 2025 : Le tournant budgétaire</vt:lpstr>
      <vt:lpstr>Encadré 2. Effet de l’incertitude politique sur les perspectives de croissance </vt:lpstr>
      <vt:lpstr>Impact négatif de la dissolution sur le moral des entreprises… </vt:lpstr>
      <vt:lpstr>Compte trimestriel détaillé</vt:lpstr>
      <vt:lpstr>Ménages et Entreprises</vt:lpstr>
      <vt:lpstr>Une inflation qui baisse nettement en 2024 et 2025</vt:lpstr>
      <vt:lpstr>Rebond du pouvoir d’achat en 2024…mais pas en 2025</vt:lpstr>
      <vt:lpstr>Le taux d’épargne reste élevé en 2024 mais commence à baisser en 2025</vt:lpstr>
      <vt:lpstr>Une sur-épargne mais une valeur réelle du patrimoine financier inférieure à 2019</vt:lpstr>
      <vt:lpstr>Le taux d’investissement des entreprises baisse en 2025</vt:lpstr>
      <vt:lpstr>Evolution du marché du travail  et cadrage budgétaire</vt:lpstr>
      <vt:lpstr>1 million d’emplois…dont 70 % sont expliqués</vt:lpstr>
      <vt:lpstr>Un cycle de productivité dégradé qui commence à se refermer</vt:lpstr>
      <vt:lpstr>Des pertes d’emploi et une hausse du chômage à venir</vt:lpstr>
      <vt:lpstr>Des gains fiscaux qui s’épuisent en 2024 et une hausse du spread</vt:lpstr>
      <vt:lpstr>Un déficit à 6,1 % en 2024 et 5,3 % en 2025, et une dette qui augmente</vt:lpstr>
    </vt:vector>
  </TitlesOfParts>
  <Company>ofce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timbeau</dc:creator>
  <cp:lastModifiedBy>Xavier TIMBEAU</cp:lastModifiedBy>
  <cp:revision>2325</cp:revision>
  <cp:lastPrinted>2019-04-15T14:12:20Z</cp:lastPrinted>
  <dcterms:created xsi:type="dcterms:W3CDTF">2009-06-18T09:20:52Z</dcterms:created>
  <dcterms:modified xsi:type="dcterms:W3CDTF">2024-10-15T17:50:57Z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